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6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9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0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2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4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5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7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8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29" r:id="rId4"/>
  </p:sldMasterIdLst>
  <p:notesMasterIdLst>
    <p:notesMasterId r:id="rId25"/>
  </p:notesMasterIdLst>
  <p:handoutMasterIdLst>
    <p:handoutMasterId r:id="rId26"/>
  </p:handoutMasterIdLst>
  <p:sldIdLst>
    <p:sldId id="275" r:id="rId5"/>
    <p:sldId id="336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72" r:id="rId15"/>
    <p:sldId id="373" r:id="rId16"/>
    <p:sldId id="374" r:id="rId17"/>
    <p:sldId id="375" r:id="rId18"/>
    <p:sldId id="376" r:id="rId19"/>
    <p:sldId id="377" r:id="rId20"/>
    <p:sldId id="378" r:id="rId21"/>
    <p:sldId id="380" r:id="rId22"/>
    <p:sldId id="381" r:id="rId23"/>
    <p:sldId id="382" r:id="rId24"/>
  </p:sldIdLst>
  <p:sldSz cx="12192000" cy="6858000"/>
  <p:notesSz cx="6858000" cy="9144000"/>
  <p:embeddedFontLst>
    <p:embeddedFont>
      <p:font typeface="BR Hendrix" panose="00000500000000000000" pitchFamily="2" charset="0"/>
      <p:regular r:id="rId27"/>
    </p:embeddedFont>
    <p:embeddedFont>
      <p:font typeface="BR Hendrix Bold" panose="00000800000000000000" pitchFamily="2" charset="0"/>
      <p:regular r:id="rId28"/>
      <p:bold r:id="rId29"/>
    </p:embeddedFont>
    <p:embeddedFont>
      <p:font typeface="BR Hendrix Light" panose="00000400000000000000" pitchFamily="2" charset="0"/>
      <p:regular r:id="rId30"/>
      <p:italic r:id="rId31"/>
    </p:embeddedFont>
    <p:embeddedFont>
      <p:font typeface="BR Hendrix Medium" panose="00000600000000000000" pitchFamily="2" charset="0"/>
      <p:regular r:id="rId32"/>
      <p:italic r:id="rId33"/>
    </p:embeddedFont>
    <p:embeddedFont>
      <p:font typeface="BR Hendrix Semi" panose="020B0604020202020204" charset="0"/>
      <p:regular r:id="rId34"/>
      <p:bold r:id="rId35"/>
      <p:italic r:id="rId36"/>
      <p:boldItalic r:id="rId3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7D80"/>
    <a:srgbClr val="7CC2B3"/>
    <a:srgbClr val="5C9E90"/>
    <a:srgbClr val="BFDAD4"/>
    <a:srgbClr val="E4F0ED"/>
    <a:srgbClr val="408879"/>
    <a:srgbClr val="A6D6CC"/>
    <a:srgbClr val="459584"/>
    <a:srgbClr val="489A88"/>
    <a:srgbClr val="3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3305" autoAdjust="0"/>
  </p:normalViewPr>
  <p:slideViewPr>
    <p:cSldViewPr snapToGrid="0">
      <p:cViewPr varScale="1">
        <p:scale>
          <a:sx n="82" d="100"/>
          <a:sy n="82" d="100"/>
        </p:scale>
        <p:origin x="7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68" d="100"/>
          <a:sy n="168" d="100"/>
        </p:scale>
        <p:origin x="543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61FF2D4-48F8-21B4-09FE-8F14E070BC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A0445A-D9C0-42F4-AB36-EEDFF576B4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CD596D-E8C5-C243-A5B0-D5B25705226D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6093C20-DDED-77C7-72E4-4D482AB145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2E53D2-4071-7827-B9C6-96C1AFA1EEA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898FC-D02B-154B-843E-A5DB3A3EA2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155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EB8D3-B0C8-FD44-975C-9AF906547695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D97CC-CE26-3641-9A3F-6F3220134C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1129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239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108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720E2-3D0F-62E4-6602-1E4DE08B0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FD31415E-9C65-379A-B34C-EA237FF0BE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B4DA81C-AA64-B873-547A-345228F3C5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74BED5-BDC2-0FB1-8B26-4F2B74B2E4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461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487C2-375E-A5B5-C09F-91B23F8E4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9ED6DAD1-AD13-9671-1E15-B8BC837A2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B19099-D1EE-137D-BAC3-AD8FC7B1F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B38C8F-CF86-3C1D-DDFD-8251B84C03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612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F7F1C-182C-C889-F9B9-CABABACF1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FD127733-B6E5-4EC5-5146-3E5EC3DF5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2B9C5DA-1B3B-B66E-3D32-B8114E0AB9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EC9F53-48A7-688C-B758-C8F6292DE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378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3F060-3125-9386-3E96-D257FF10D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FBF2AF4F-E951-311D-D9ED-CC95A232B9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E7568A-9659-96B0-BDDC-AF91501C90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94A7BE-0600-C6F3-5A08-0A998D852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980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2D935-1015-F6E1-8629-36B926610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DFB2936F-7A2A-401F-EF89-B09A33AD6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C1E48A7-F68C-4727-D4BA-2DF65CC6C9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BCEEAA-7E62-4697-CB18-9EDB32C9B4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071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6AEAC-9E6E-C31E-4AEA-FADEB57A2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DD17AA65-C3CB-9CBE-1D81-F9D7C3331B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64243B-1941-41BF-7725-5EEC090064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512611-D26B-3AB6-A3C0-7D03CE59D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349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3C502-83AF-EC29-7EB3-0A3173542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FDC13179-2B5E-9A78-BF76-7DB9933E5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4490DC4-D426-BC57-5A49-23FB649DE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B91589-DA63-DC17-5D1F-9A1EDBDF5A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4823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955F-A303-126B-8393-ACB445817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DD8DAD1A-31EC-17E7-8AEB-9C69C2D269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3645E76-8290-4B0C-A320-C6C52900A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487E3B-400C-AD2F-9C3E-094C804833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086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1C975-A297-307D-2279-8DB437F47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923F12E0-3A69-D52B-40C5-4989D4B6B4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249429-4185-4E50-AF6C-71C99BAA7E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060378-AC5B-3DB3-7303-E74529E5B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502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6ACA6-05AA-B143-A3F2-824AE775A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C6CEBBF4-0D81-93B5-56B7-2D6316A52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3D72B2-62BF-A906-E21D-1058A3C38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FE2862-1C45-B301-1809-2DCBEC0BF1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4846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60953-20F3-F3CD-AC78-7E03F0EB5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DA9471BE-B0CC-1E0A-2D17-54FFBF1158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5EABB4-F9FD-9261-A8D0-3A46A50388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1EA1B1-5B6E-B440-F98A-D473D1E7AF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3511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3002E-CEF0-099E-4745-48B50E45B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D0D991FF-73DD-0321-7BF4-4EA79D58DA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DA8E683-F1FE-C5DF-C6C8-30538AB392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3DAB8D-1E91-B226-D8A1-EE8F55AD8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8646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59495-0384-2AE7-973B-DDA887608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3BAAF25D-04DE-5449-5218-23DB04D18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1C78C0-43AF-C248-E21B-E2BC5AEC8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B01F6E-C532-63EF-96C9-521834608B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685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37EC7-74EC-E90E-BADE-D1ACB6B6B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C0F740ED-CE30-C051-1FDE-2FA0387BE1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829936-1C91-BB78-9989-7BE9374C6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B6F51A-F9B5-3514-601A-D67515FA27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5111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E14EA-0892-BACB-78D3-818075F84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4758FF00-C656-2FCB-4853-960A026C4F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742E15-9967-F017-F6D8-D5CB26267C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A135CE-0406-713A-3882-6B0847DF0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738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792B4-23A6-08E0-05DE-A728FBAE3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E7BD8374-B640-569B-C45E-EB532329E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D74FA60-9DD2-BA95-236A-06883DA0C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38B864-BEEA-E206-9B1A-B1E5B8FAFB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6464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637F9-D63C-749F-93DD-44102C7F6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885846D8-72BF-E055-0A9D-C0F32952B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AE420D-6A3A-9885-F109-145F85521F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258032-20C5-044C-B11D-C5DC5F76E2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7CC-CE26-3641-9A3F-6F3220134C74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37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Page couverture -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B6AFC03-9B2C-F31F-B2C0-5307E3BD53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E0FE73-82A4-52A0-68D8-491B45962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4" name="Sous-titre 2">
            <a:extLst>
              <a:ext uri="{FF2B5EF4-FFF2-40B4-BE49-F238E27FC236}">
                <a16:creationId xmlns:a16="http://schemas.microsoft.com/office/drawing/2014/main" id="{9A67A71C-922A-719E-8658-2CF672EE779B}"/>
              </a:ext>
            </a:extLst>
          </p:cNvPr>
          <p:cNvSpPr txBox="1">
            <a:spLocks/>
          </p:cNvSpPr>
          <p:nvPr/>
        </p:nvSpPr>
        <p:spPr>
          <a:xfrm>
            <a:off x="540000" y="6146481"/>
            <a:ext cx="4106450" cy="5167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BR Hendrix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8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  <a:t>© Tous droits réservés 2025.</a:t>
            </a:r>
            <a:b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</a:br>
            <a: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  <a:t>Chaire en leadership dans le secteur public de l’ENAP</a:t>
            </a:r>
            <a:endParaRPr lang="fr-FR" sz="1100" b="0" i="0" dirty="0">
              <a:solidFill>
                <a:srgbClr val="7CC2B3"/>
              </a:solidFill>
              <a:latin typeface="BR Hendrix Light" pitchFamily="2" charset="77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AF2168AE-9206-FB64-A0E1-75123D3019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2666680"/>
            <a:ext cx="4106450" cy="116036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rgbClr val="F9FBF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 dirty="0"/>
          </a:p>
        </p:txBody>
      </p:sp>
      <p:sp>
        <p:nvSpPr>
          <p:cNvPr id="67" name="Titre 1">
            <a:extLst>
              <a:ext uri="{FF2B5EF4-FFF2-40B4-BE49-F238E27FC236}">
                <a16:creationId xmlns:a16="http://schemas.microsoft.com/office/drawing/2014/main" id="{6E9E01CC-14A5-E153-F0F6-779C4A1D0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641962"/>
            <a:ext cx="6950554" cy="184859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defRPr sz="5000" b="0" i="0">
                <a:solidFill>
                  <a:srgbClr val="7CC2B3"/>
                </a:solidFill>
                <a:latin typeface="BR Hendrix Medium" pitchFamily="2" charset="77"/>
              </a:defRPr>
            </a:lvl1pPr>
          </a:lstStyle>
          <a:p>
            <a:r>
              <a:rPr lang="fr-CA"/>
              <a:t>Modifier le style du titre</a:t>
            </a:r>
            <a:endParaRPr lang="fr-FR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B3740782-D004-69D1-453E-C77ED0795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2098" y="510226"/>
            <a:ext cx="3416499" cy="1585530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250D89D-1448-DDED-94B0-2D32CA9626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4500980"/>
            <a:ext cx="3195637" cy="85225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000">
                <a:solidFill>
                  <a:srgbClr val="7CC2B3"/>
                </a:solidFill>
              </a:defRPr>
            </a:lvl1pPr>
            <a:lvl2pPr marL="457200" indent="0">
              <a:buNone/>
              <a:defRPr>
                <a:solidFill>
                  <a:srgbClr val="7CC2B3"/>
                </a:solidFill>
              </a:defRPr>
            </a:lvl2pPr>
            <a:lvl3pPr marL="914400" indent="0">
              <a:buNone/>
              <a:defRPr>
                <a:solidFill>
                  <a:srgbClr val="7CC2B3"/>
                </a:solidFill>
              </a:defRPr>
            </a:lvl3pPr>
            <a:lvl4pPr marL="1371600" indent="0">
              <a:buNone/>
              <a:defRPr>
                <a:solidFill>
                  <a:srgbClr val="7CC2B3"/>
                </a:solidFill>
              </a:defRPr>
            </a:lvl4pPr>
            <a:lvl5pPr marL="1828800" indent="0">
              <a:buNone/>
              <a:defRPr>
                <a:solidFill>
                  <a:srgbClr val="7CC2B3"/>
                </a:solidFill>
              </a:defRPr>
            </a:lvl5pPr>
          </a:lstStyle>
          <a:p>
            <a:pPr lvl="0"/>
            <a:r>
              <a:rPr lang="fr-CA" dirty="0"/>
              <a:t>Date</a:t>
            </a:r>
            <a:endParaRPr lang="fr-FR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E68B701C-E5EC-9561-5C42-2870F51CE4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2098" y="510226"/>
            <a:ext cx="3416499" cy="158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06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Page couverture -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E0FB188-6BDB-2F07-09DB-B3F0D671E3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E0FE73-82A4-52A0-68D8-491B459621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4" name="Sous-titre 2">
            <a:extLst>
              <a:ext uri="{FF2B5EF4-FFF2-40B4-BE49-F238E27FC236}">
                <a16:creationId xmlns:a16="http://schemas.microsoft.com/office/drawing/2014/main" id="{9A67A71C-922A-719E-8658-2CF672EE779B}"/>
              </a:ext>
            </a:extLst>
          </p:cNvPr>
          <p:cNvSpPr txBox="1">
            <a:spLocks/>
          </p:cNvSpPr>
          <p:nvPr/>
        </p:nvSpPr>
        <p:spPr>
          <a:xfrm>
            <a:off x="540000" y="6146481"/>
            <a:ext cx="4106450" cy="5167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BR Hendrix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8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  <a:t>© Tous droits réservés 2025.</a:t>
            </a:r>
            <a:b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</a:br>
            <a: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  <a:t>Chaire en leadership dans le secteur public de l’ENAP</a:t>
            </a:r>
            <a:endParaRPr lang="fr-FR" sz="1100" b="0" i="0" dirty="0">
              <a:solidFill>
                <a:srgbClr val="7CC2B3"/>
              </a:solidFill>
              <a:latin typeface="BR Hendrix Light" pitchFamily="2" charset="77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AF2168AE-9206-FB64-A0E1-75123D3019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2666680"/>
            <a:ext cx="4106450" cy="116036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 dirty="0"/>
          </a:p>
        </p:txBody>
      </p:sp>
      <p:sp>
        <p:nvSpPr>
          <p:cNvPr id="67" name="Titre 1">
            <a:extLst>
              <a:ext uri="{FF2B5EF4-FFF2-40B4-BE49-F238E27FC236}">
                <a16:creationId xmlns:a16="http://schemas.microsoft.com/office/drawing/2014/main" id="{6E9E01CC-14A5-E153-F0F6-779C4A1D0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641962"/>
            <a:ext cx="6950554" cy="184859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defRPr sz="5000" b="0" i="0">
                <a:solidFill>
                  <a:srgbClr val="7CC2B3"/>
                </a:solidFill>
                <a:latin typeface="BR Hendrix Medium" pitchFamily="2" charset="77"/>
              </a:defRPr>
            </a:lvl1pPr>
          </a:lstStyle>
          <a:p>
            <a:r>
              <a:rPr lang="fr-CA"/>
              <a:t>Modifier le style du titre</a:t>
            </a:r>
            <a:endParaRPr lang="fr-FR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B3740782-D004-69D1-453E-C77ED0795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2098" y="510226"/>
            <a:ext cx="3416499" cy="1585530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250D89D-1448-DDED-94B0-2D32CA9626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4500980"/>
            <a:ext cx="3195637" cy="85225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000">
                <a:solidFill>
                  <a:srgbClr val="7CC2B3"/>
                </a:solidFill>
              </a:defRPr>
            </a:lvl1pPr>
            <a:lvl2pPr marL="457200" indent="0">
              <a:buNone/>
              <a:defRPr>
                <a:solidFill>
                  <a:srgbClr val="7CC2B3"/>
                </a:solidFill>
              </a:defRPr>
            </a:lvl2pPr>
            <a:lvl3pPr marL="914400" indent="0">
              <a:buNone/>
              <a:defRPr>
                <a:solidFill>
                  <a:srgbClr val="7CC2B3"/>
                </a:solidFill>
              </a:defRPr>
            </a:lvl3pPr>
            <a:lvl4pPr marL="1371600" indent="0">
              <a:buNone/>
              <a:defRPr>
                <a:solidFill>
                  <a:srgbClr val="7CC2B3"/>
                </a:solidFill>
              </a:defRPr>
            </a:lvl4pPr>
            <a:lvl5pPr marL="1828800" indent="0">
              <a:buNone/>
              <a:defRPr>
                <a:solidFill>
                  <a:srgbClr val="7CC2B3"/>
                </a:solidFill>
              </a:defRPr>
            </a:lvl5pPr>
          </a:lstStyle>
          <a:p>
            <a:pPr lvl="0"/>
            <a:r>
              <a:rPr lang="fr-CA" dirty="0"/>
              <a:t>Date</a:t>
            </a:r>
            <a:endParaRPr lang="fr-FR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CAA4B567-7F0C-75F8-2DF3-1274E14B96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2098" y="510226"/>
            <a:ext cx="3416499" cy="158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3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Page couverture -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AC86836-683E-E039-A025-4D674B0AAA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E0FE73-82A4-52A0-68D8-491B459621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4" name="Sous-titre 2">
            <a:extLst>
              <a:ext uri="{FF2B5EF4-FFF2-40B4-BE49-F238E27FC236}">
                <a16:creationId xmlns:a16="http://schemas.microsoft.com/office/drawing/2014/main" id="{9A67A71C-922A-719E-8658-2CF672EE779B}"/>
              </a:ext>
            </a:extLst>
          </p:cNvPr>
          <p:cNvSpPr txBox="1">
            <a:spLocks/>
          </p:cNvSpPr>
          <p:nvPr/>
        </p:nvSpPr>
        <p:spPr>
          <a:xfrm>
            <a:off x="540000" y="6146481"/>
            <a:ext cx="4106450" cy="5167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BR Hendrix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8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  <a:t>© Tous droits réservés 2025.</a:t>
            </a:r>
            <a:b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</a:br>
            <a: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  <a:t>Chaire en leadership dans le secteur public de l’ENAP</a:t>
            </a:r>
            <a:endParaRPr lang="fr-FR" sz="1100" b="0" i="0" dirty="0">
              <a:solidFill>
                <a:srgbClr val="7CC2B3"/>
              </a:solidFill>
              <a:latin typeface="BR Hendrix Light" pitchFamily="2" charset="77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AF2168AE-9206-FB64-A0E1-75123D3019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2666680"/>
            <a:ext cx="4106450" cy="116036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 dirty="0"/>
          </a:p>
        </p:txBody>
      </p:sp>
      <p:sp>
        <p:nvSpPr>
          <p:cNvPr id="67" name="Titre 1">
            <a:extLst>
              <a:ext uri="{FF2B5EF4-FFF2-40B4-BE49-F238E27FC236}">
                <a16:creationId xmlns:a16="http://schemas.microsoft.com/office/drawing/2014/main" id="{6E9E01CC-14A5-E153-F0F6-779C4A1D0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641962"/>
            <a:ext cx="6950554" cy="184859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defRPr sz="5000" b="0" i="0">
                <a:solidFill>
                  <a:srgbClr val="7CC2B3"/>
                </a:solidFill>
                <a:latin typeface="BR Hendrix Medium" pitchFamily="2" charset="77"/>
              </a:defRPr>
            </a:lvl1pPr>
          </a:lstStyle>
          <a:p>
            <a:r>
              <a:rPr lang="fr-CA"/>
              <a:t>Modifier le style du titre</a:t>
            </a:r>
            <a:endParaRPr lang="fr-FR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B3740782-D004-69D1-453E-C77ED0795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2098" y="510226"/>
            <a:ext cx="3416499" cy="1585530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250D89D-1448-DDED-94B0-2D32CA9626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4500980"/>
            <a:ext cx="3195637" cy="85225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000">
                <a:solidFill>
                  <a:srgbClr val="7CC2B3"/>
                </a:solidFill>
              </a:defRPr>
            </a:lvl1pPr>
            <a:lvl2pPr marL="457200" indent="0">
              <a:buNone/>
              <a:defRPr>
                <a:solidFill>
                  <a:srgbClr val="7CC2B3"/>
                </a:solidFill>
              </a:defRPr>
            </a:lvl2pPr>
            <a:lvl3pPr marL="914400" indent="0">
              <a:buNone/>
              <a:defRPr>
                <a:solidFill>
                  <a:srgbClr val="7CC2B3"/>
                </a:solidFill>
              </a:defRPr>
            </a:lvl3pPr>
            <a:lvl4pPr marL="1371600" indent="0">
              <a:buNone/>
              <a:defRPr>
                <a:solidFill>
                  <a:srgbClr val="7CC2B3"/>
                </a:solidFill>
              </a:defRPr>
            </a:lvl4pPr>
            <a:lvl5pPr marL="1828800" indent="0">
              <a:buNone/>
              <a:defRPr>
                <a:solidFill>
                  <a:srgbClr val="7CC2B3"/>
                </a:solidFill>
              </a:defRPr>
            </a:lvl5pPr>
          </a:lstStyle>
          <a:p>
            <a:pPr lvl="0"/>
            <a:r>
              <a:rPr lang="fr-CA" dirty="0"/>
              <a:t>Date</a:t>
            </a:r>
            <a:endParaRPr lang="fr-FR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9CC585FB-2663-EF9F-652C-89D464629F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2098" y="510226"/>
            <a:ext cx="3416499" cy="158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67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Page couverture -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9CF1A2A-62E9-AF89-0D43-E9C157CD27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E0FE73-82A4-52A0-68D8-491B459621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4" name="Sous-titre 2">
            <a:extLst>
              <a:ext uri="{FF2B5EF4-FFF2-40B4-BE49-F238E27FC236}">
                <a16:creationId xmlns:a16="http://schemas.microsoft.com/office/drawing/2014/main" id="{9A67A71C-922A-719E-8658-2CF672EE779B}"/>
              </a:ext>
            </a:extLst>
          </p:cNvPr>
          <p:cNvSpPr txBox="1">
            <a:spLocks/>
          </p:cNvSpPr>
          <p:nvPr/>
        </p:nvSpPr>
        <p:spPr>
          <a:xfrm>
            <a:off x="540000" y="6146481"/>
            <a:ext cx="4106450" cy="5167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BR Hendrix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8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  <a:t>© Tous droits réservés 2025.</a:t>
            </a:r>
            <a:b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</a:br>
            <a: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  <a:t>Chaire en leadership dans le secteur public de l’ENAP</a:t>
            </a:r>
            <a:endParaRPr lang="fr-FR" sz="1100" b="0" i="0" dirty="0">
              <a:solidFill>
                <a:srgbClr val="7CC2B3"/>
              </a:solidFill>
              <a:latin typeface="BR Hendrix Light" pitchFamily="2" charset="77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AF2168AE-9206-FB64-A0E1-75123D3019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2666680"/>
            <a:ext cx="4106450" cy="116036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 dirty="0"/>
          </a:p>
        </p:txBody>
      </p:sp>
      <p:sp>
        <p:nvSpPr>
          <p:cNvPr id="67" name="Titre 1">
            <a:extLst>
              <a:ext uri="{FF2B5EF4-FFF2-40B4-BE49-F238E27FC236}">
                <a16:creationId xmlns:a16="http://schemas.microsoft.com/office/drawing/2014/main" id="{6E9E01CC-14A5-E153-F0F6-779C4A1D0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641962"/>
            <a:ext cx="6950554" cy="184859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defRPr sz="5000" b="0" i="0">
                <a:solidFill>
                  <a:srgbClr val="7CC2B3"/>
                </a:solidFill>
                <a:latin typeface="BR Hendrix Medium" pitchFamily="2" charset="77"/>
              </a:defRPr>
            </a:lvl1pPr>
          </a:lstStyle>
          <a:p>
            <a:r>
              <a:rPr lang="fr-CA"/>
              <a:t>Modifier le style du titre</a:t>
            </a:r>
            <a:endParaRPr lang="fr-FR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B3740782-D004-69D1-453E-C77ED0795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2098" y="510226"/>
            <a:ext cx="3416499" cy="1585530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250D89D-1448-DDED-94B0-2D32CA9626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4500980"/>
            <a:ext cx="3195637" cy="85225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000">
                <a:solidFill>
                  <a:srgbClr val="7CC2B3"/>
                </a:solidFill>
              </a:defRPr>
            </a:lvl1pPr>
            <a:lvl2pPr marL="457200" indent="0">
              <a:buNone/>
              <a:defRPr>
                <a:solidFill>
                  <a:srgbClr val="7CC2B3"/>
                </a:solidFill>
              </a:defRPr>
            </a:lvl2pPr>
            <a:lvl3pPr marL="914400" indent="0">
              <a:buNone/>
              <a:defRPr>
                <a:solidFill>
                  <a:srgbClr val="7CC2B3"/>
                </a:solidFill>
              </a:defRPr>
            </a:lvl3pPr>
            <a:lvl4pPr marL="1371600" indent="0">
              <a:buNone/>
              <a:defRPr>
                <a:solidFill>
                  <a:srgbClr val="7CC2B3"/>
                </a:solidFill>
              </a:defRPr>
            </a:lvl4pPr>
            <a:lvl5pPr marL="1828800" indent="0">
              <a:buNone/>
              <a:defRPr>
                <a:solidFill>
                  <a:srgbClr val="7CC2B3"/>
                </a:solidFill>
              </a:defRPr>
            </a:lvl5pPr>
          </a:lstStyle>
          <a:p>
            <a:pPr lvl="0"/>
            <a:r>
              <a:rPr lang="fr-CA" dirty="0"/>
              <a:t>Date</a:t>
            </a:r>
            <a:endParaRPr lang="fr-FR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E6A2A0D9-EC7B-DDAE-C5C9-5ED00B24D4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2098" y="510226"/>
            <a:ext cx="3416499" cy="158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87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Page couverture -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07465DA-A037-5C40-D4D7-41841DAD3A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E0FE73-82A4-52A0-68D8-491B459621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4" name="Sous-titre 2">
            <a:extLst>
              <a:ext uri="{FF2B5EF4-FFF2-40B4-BE49-F238E27FC236}">
                <a16:creationId xmlns:a16="http://schemas.microsoft.com/office/drawing/2014/main" id="{9A67A71C-922A-719E-8658-2CF672EE779B}"/>
              </a:ext>
            </a:extLst>
          </p:cNvPr>
          <p:cNvSpPr txBox="1">
            <a:spLocks/>
          </p:cNvSpPr>
          <p:nvPr/>
        </p:nvSpPr>
        <p:spPr>
          <a:xfrm>
            <a:off x="540000" y="6146481"/>
            <a:ext cx="4106450" cy="5167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BR Hendrix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8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  <a:t>© Tous droits réservés 2025.</a:t>
            </a:r>
            <a:b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</a:br>
            <a: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  <a:t>Chaire en leadership dans le secteur public de l’ENAP</a:t>
            </a:r>
            <a:endParaRPr lang="fr-FR" sz="1100" b="0" i="0" dirty="0">
              <a:solidFill>
                <a:srgbClr val="7CC2B3"/>
              </a:solidFill>
              <a:latin typeface="BR Hendrix Light" pitchFamily="2" charset="77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AF2168AE-9206-FB64-A0E1-75123D3019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2666680"/>
            <a:ext cx="4106450" cy="116036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 dirty="0"/>
          </a:p>
        </p:txBody>
      </p:sp>
      <p:sp>
        <p:nvSpPr>
          <p:cNvPr id="67" name="Titre 1">
            <a:extLst>
              <a:ext uri="{FF2B5EF4-FFF2-40B4-BE49-F238E27FC236}">
                <a16:creationId xmlns:a16="http://schemas.microsoft.com/office/drawing/2014/main" id="{6E9E01CC-14A5-E153-F0F6-779C4A1D0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641962"/>
            <a:ext cx="6950554" cy="184859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defRPr sz="5000" b="0" i="0">
                <a:solidFill>
                  <a:srgbClr val="7CC2B3"/>
                </a:solidFill>
                <a:latin typeface="BR Hendrix Medium" pitchFamily="2" charset="77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B3740782-D004-69D1-453E-C77ED0795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2098" y="510226"/>
            <a:ext cx="3416499" cy="1585530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250D89D-1448-DDED-94B0-2D32CA9626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4500980"/>
            <a:ext cx="3195637" cy="85225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000">
                <a:solidFill>
                  <a:srgbClr val="7CC2B3"/>
                </a:solidFill>
              </a:defRPr>
            </a:lvl1pPr>
            <a:lvl2pPr marL="457200" indent="0">
              <a:buNone/>
              <a:defRPr>
                <a:solidFill>
                  <a:srgbClr val="7CC2B3"/>
                </a:solidFill>
              </a:defRPr>
            </a:lvl2pPr>
            <a:lvl3pPr marL="914400" indent="0">
              <a:buNone/>
              <a:defRPr>
                <a:solidFill>
                  <a:srgbClr val="7CC2B3"/>
                </a:solidFill>
              </a:defRPr>
            </a:lvl3pPr>
            <a:lvl4pPr marL="1371600" indent="0">
              <a:buNone/>
              <a:defRPr>
                <a:solidFill>
                  <a:srgbClr val="7CC2B3"/>
                </a:solidFill>
              </a:defRPr>
            </a:lvl4pPr>
            <a:lvl5pPr marL="1828800" indent="0">
              <a:buNone/>
              <a:defRPr>
                <a:solidFill>
                  <a:srgbClr val="7CC2B3"/>
                </a:solidFill>
              </a:defRPr>
            </a:lvl5pPr>
          </a:lstStyle>
          <a:p>
            <a:pPr lvl="0"/>
            <a:r>
              <a:rPr lang="fr-CA" dirty="0"/>
              <a:t>Date</a:t>
            </a:r>
            <a:endParaRPr lang="fr-FR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49849F41-45DC-23B9-5EBA-FC3C362AD0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2098" y="510226"/>
            <a:ext cx="3416499" cy="158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Page couverture -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ACBFBBC-E18F-8EF5-64F9-1E0FE03976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1D1A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F634F57-5CED-8AC2-E4A2-E64FD4F06C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03541" y="2464957"/>
            <a:ext cx="7923094" cy="4384307"/>
          </a:xfrm>
          <a:custGeom>
            <a:avLst/>
            <a:gdLst>
              <a:gd name="connsiteX0" fmla="*/ 2150006 w 7923094"/>
              <a:gd name="connsiteY0" fmla="*/ 0 h 4384307"/>
              <a:gd name="connsiteX1" fmla="*/ 7923094 w 7923094"/>
              <a:gd name="connsiteY1" fmla="*/ 5938 h 4384307"/>
              <a:gd name="connsiteX2" fmla="*/ 7923094 w 7923094"/>
              <a:gd name="connsiteY2" fmla="*/ 4384307 h 4384307"/>
              <a:gd name="connsiteX3" fmla="*/ 0 w 7923094"/>
              <a:gd name="connsiteY3" fmla="*/ 4384307 h 4384307"/>
              <a:gd name="connsiteX4" fmla="*/ 1302349 w 7923094"/>
              <a:gd name="connsiteY4" fmla="*/ 604545 h 4384307"/>
              <a:gd name="connsiteX5" fmla="*/ 2150006 w 7923094"/>
              <a:gd name="connsiteY5" fmla="*/ 0 h 4384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23094" h="4384307">
                <a:moveTo>
                  <a:pt x="2150006" y="0"/>
                </a:moveTo>
                <a:lnTo>
                  <a:pt x="7923094" y="5938"/>
                </a:lnTo>
                <a:lnTo>
                  <a:pt x="7923094" y="4384307"/>
                </a:lnTo>
                <a:lnTo>
                  <a:pt x="0" y="4384307"/>
                </a:lnTo>
                <a:lnTo>
                  <a:pt x="1302349" y="604545"/>
                </a:lnTo>
                <a:cubicBezTo>
                  <a:pt x="1426947" y="242968"/>
                  <a:pt x="1767583" y="0"/>
                  <a:pt x="2150006" y="0"/>
                </a:cubicBezTo>
                <a:close/>
              </a:path>
            </a:pathLst>
          </a:custGeom>
          <a:blipFill dpi="0" rotWithShape="0">
            <a:blip r:embed="rId2"/>
            <a:srcRect/>
            <a:stretch>
              <a:fillRect t="-7067" b="-7067"/>
            </a:stretch>
          </a:blipFill>
        </p:spPr>
        <p:txBody>
          <a:bodyPr wrap="square">
            <a:noAutofit/>
          </a:bodyPr>
          <a:lstStyle/>
          <a:p>
            <a:r>
              <a:rPr lang="fr-CA"/>
              <a:t>Cliquez sur l'icône pour ajouter une image</a:t>
            </a:r>
            <a:endParaRPr lang="fr-FR" dirty="0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75BC0817-707F-8305-D2FC-488B158CFBA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0706" y="2464957"/>
            <a:ext cx="3129379" cy="3232581"/>
          </a:xfrm>
          <a:custGeom>
            <a:avLst/>
            <a:gdLst>
              <a:gd name="connsiteX0" fmla="*/ 1752842 w 3129379"/>
              <a:gd name="connsiteY0" fmla="*/ 0 h 3232581"/>
              <a:gd name="connsiteX1" fmla="*/ 3129379 w 3129379"/>
              <a:gd name="connsiteY1" fmla="*/ 1416 h 3232581"/>
              <a:gd name="connsiteX2" fmla="*/ 2215927 w 3129379"/>
              <a:gd name="connsiteY2" fmla="*/ 2652539 h 3232581"/>
              <a:gd name="connsiteX3" fmla="*/ 1536544 w 3129379"/>
              <a:gd name="connsiteY3" fmla="*/ 3222602 h 3232581"/>
              <a:gd name="connsiteX4" fmla="*/ 1408552 w 3129379"/>
              <a:gd name="connsiteY4" fmla="*/ 3232581 h 3232581"/>
              <a:gd name="connsiteX5" fmla="*/ 856064 w 3129379"/>
              <a:gd name="connsiteY5" fmla="*/ 3232581 h 3232581"/>
              <a:gd name="connsiteX6" fmla="*/ 0 w 3129379"/>
              <a:gd name="connsiteY6" fmla="*/ 3231635 h 3232581"/>
              <a:gd name="connsiteX7" fmla="*/ 905185 w 3129379"/>
              <a:gd name="connsiteY7" fmla="*/ 604545 h 3232581"/>
              <a:gd name="connsiteX8" fmla="*/ 1752842 w 3129379"/>
              <a:gd name="connsiteY8" fmla="*/ 0 h 323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9379" h="3232581">
                <a:moveTo>
                  <a:pt x="1752842" y="0"/>
                </a:moveTo>
                <a:lnTo>
                  <a:pt x="3129379" y="1416"/>
                </a:lnTo>
                <a:lnTo>
                  <a:pt x="2215927" y="2652539"/>
                </a:lnTo>
                <a:cubicBezTo>
                  <a:pt x="2111086" y="2956823"/>
                  <a:pt x="1847267" y="3173446"/>
                  <a:pt x="1536544" y="3222602"/>
                </a:cubicBezTo>
                <a:lnTo>
                  <a:pt x="1408552" y="3232581"/>
                </a:lnTo>
                <a:lnTo>
                  <a:pt x="856064" y="3232581"/>
                </a:lnTo>
                <a:lnTo>
                  <a:pt x="0" y="3231635"/>
                </a:lnTo>
                <a:lnTo>
                  <a:pt x="905185" y="604545"/>
                </a:lnTo>
                <a:cubicBezTo>
                  <a:pt x="1029783" y="242968"/>
                  <a:pt x="1370419" y="0"/>
                  <a:pt x="1752842" y="0"/>
                </a:cubicBezTo>
                <a:close/>
              </a:path>
            </a:pathLst>
          </a:custGeom>
          <a:blipFill>
            <a:blip r:embed="rId3">
              <a:alphaModFix amt="47000"/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12DB34C0-A25E-C7DF-7DA4-C13ED57061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01944" y="-451141"/>
            <a:ext cx="9309206" cy="6149281"/>
          </a:xfrm>
          <a:custGeom>
            <a:avLst/>
            <a:gdLst>
              <a:gd name="connsiteX0" fmla="*/ 458319 w 9309206"/>
              <a:gd name="connsiteY0" fmla="*/ 81435 h 6149281"/>
              <a:gd name="connsiteX1" fmla="*/ 9309206 w 9309206"/>
              <a:gd name="connsiteY1" fmla="*/ 81435 h 6149281"/>
              <a:gd name="connsiteX2" fmla="*/ 7418576 w 9309206"/>
              <a:gd name="connsiteY2" fmla="*/ 5568637 h 6149281"/>
              <a:gd name="connsiteX3" fmla="*/ 6603480 w 9309206"/>
              <a:gd name="connsiteY3" fmla="*/ 6149281 h 6149281"/>
              <a:gd name="connsiteX4" fmla="*/ 83303 w 9309206"/>
              <a:gd name="connsiteY4" fmla="*/ 6142073 h 6149281"/>
              <a:gd name="connsiteX5" fmla="*/ 83303 w 9309206"/>
              <a:gd name="connsiteY5" fmla="*/ 390341 h 6149281"/>
              <a:gd name="connsiteX6" fmla="*/ 458319 w 9309206"/>
              <a:gd name="connsiteY6" fmla="*/ 390341 h 6149281"/>
              <a:gd name="connsiteX7" fmla="*/ 0 w 9309206"/>
              <a:gd name="connsiteY7" fmla="*/ 0 h 6149281"/>
              <a:gd name="connsiteX8" fmla="*/ 458319 w 9309206"/>
              <a:gd name="connsiteY8" fmla="*/ 0 h 6149281"/>
              <a:gd name="connsiteX9" fmla="*/ 458319 w 9309206"/>
              <a:gd name="connsiteY9" fmla="*/ 81435 h 6149281"/>
              <a:gd name="connsiteX10" fmla="*/ 83303 w 9309206"/>
              <a:gd name="connsiteY10" fmla="*/ 81435 h 6149281"/>
              <a:gd name="connsiteX11" fmla="*/ 83303 w 9309206"/>
              <a:gd name="connsiteY11" fmla="*/ 390341 h 6149281"/>
              <a:gd name="connsiteX12" fmla="*/ 0 w 9309206"/>
              <a:gd name="connsiteY12" fmla="*/ 390341 h 614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309206" h="6149281">
                <a:moveTo>
                  <a:pt x="458319" y="81435"/>
                </a:moveTo>
                <a:lnTo>
                  <a:pt x="9309206" y="81435"/>
                </a:lnTo>
                <a:lnTo>
                  <a:pt x="7418576" y="5568637"/>
                </a:lnTo>
                <a:cubicBezTo>
                  <a:pt x="7298757" y="5916390"/>
                  <a:pt x="6971295" y="6149647"/>
                  <a:pt x="6603480" y="6149281"/>
                </a:cubicBezTo>
                <a:lnTo>
                  <a:pt x="83303" y="6142073"/>
                </a:lnTo>
                <a:lnTo>
                  <a:pt x="83303" y="390341"/>
                </a:lnTo>
                <a:lnTo>
                  <a:pt x="458319" y="390341"/>
                </a:lnTo>
                <a:close/>
                <a:moveTo>
                  <a:pt x="0" y="0"/>
                </a:moveTo>
                <a:lnTo>
                  <a:pt x="458319" y="0"/>
                </a:lnTo>
                <a:lnTo>
                  <a:pt x="458319" y="81435"/>
                </a:lnTo>
                <a:lnTo>
                  <a:pt x="83303" y="81435"/>
                </a:lnTo>
                <a:lnTo>
                  <a:pt x="83303" y="390341"/>
                </a:lnTo>
                <a:lnTo>
                  <a:pt x="0" y="390341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r-CA"/>
              <a:t>Cliquez sur l'icône pour ajouter une image</a:t>
            </a:r>
            <a:endParaRPr lang="fr-FR" dirty="0"/>
          </a:p>
        </p:txBody>
      </p:sp>
      <p:sp>
        <p:nvSpPr>
          <p:cNvPr id="64" name="Sous-titre 2">
            <a:extLst>
              <a:ext uri="{FF2B5EF4-FFF2-40B4-BE49-F238E27FC236}">
                <a16:creationId xmlns:a16="http://schemas.microsoft.com/office/drawing/2014/main" id="{9A67A71C-922A-719E-8658-2CF672EE779B}"/>
              </a:ext>
            </a:extLst>
          </p:cNvPr>
          <p:cNvSpPr txBox="1">
            <a:spLocks/>
          </p:cNvSpPr>
          <p:nvPr/>
        </p:nvSpPr>
        <p:spPr>
          <a:xfrm>
            <a:off x="540000" y="6146481"/>
            <a:ext cx="4106450" cy="5167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BR Hendrix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8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  <a:t>© Tous droits réservés 2025.</a:t>
            </a:r>
            <a:b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</a:br>
            <a:r>
              <a:rPr lang="fr-CA" sz="1100" b="0" i="0" dirty="0">
                <a:solidFill>
                  <a:srgbClr val="7CC2B3"/>
                </a:solidFill>
                <a:latin typeface="BR Hendrix Light" pitchFamily="2" charset="77"/>
              </a:rPr>
              <a:t>Chaire en leadership dans le secteur public de l’ENAP</a:t>
            </a:r>
            <a:endParaRPr lang="fr-FR" sz="1100" b="0" i="0" dirty="0">
              <a:solidFill>
                <a:srgbClr val="7CC2B3"/>
              </a:solidFill>
              <a:latin typeface="BR Hendrix Light" pitchFamily="2" charset="77"/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250D89D-1448-DDED-94B0-2D32CA9626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4500980"/>
            <a:ext cx="3195637" cy="85225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000">
                <a:solidFill>
                  <a:srgbClr val="7CC2B3"/>
                </a:solidFill>
              </a:defRPr>
            </a:lvl1pPr>
            <a:lvl2pPr marL="457200" indent="0">
              <a:buNone/>
              <a:defRPr>
                <a:solidFill>
                  <a:srgbClr val="7CC2B3"/>
                </a:solidFill>
              </a:defRPr>
            </a:lvl2pPr>
            <a:lvl3pPr marL="914400" indent="0">
              <a:buNone/>
              <a:defRPr>
                <a:solidFill>
                  <a:srgbClr val="7CC2B3"/>
                </a:solidFill>
              </a:defRPr>
            </a:lvl3pPr>
            <a:lvl4pPr marL="1371600" indent="0">
              <a:buNone/>
              <a:defRPr>
                <a:solidFill>
                  <a:srgbClr val="7CC2B3"/>
                </a:solidFill>
              </a:defRPr>
            </a:lvl4pPr>
            <a:lvl5pPr marL="1828800" indent="0">
              <a:buNone/>
              <a:defRPr>
                <a:solidFill>
                  <a:srgbClr val="7CC2B3"/>
                </a:solidFill>
              </a:defRPr>
            </a:lvl5pPr>
          </a:lstStyle>
          <a:p>
            <a:pPr lvl="0"/>
            <a:r>
              <a:rPr lang="fr-CA" dirty="0"/>
              <a:t>Date</a:t>
            </a:r>
            <a:endParaRPr lang="fr-FR" dirty="0"/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AF2168AE-9206-FB64-A0E1-75123D3019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2666680"/>
            <a:ext cx="4106450" cy="116036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 dirty="0"/>
          </a:p>
        </p:txBody>
      </p:sp>
      <p:sp>
        <p:nvSpPr>
          <p:cNvPr id="67" name="Titre 1">
            <a:extLst>
              <a:ext uri="{FF2B5EF4-FFF2-40B4-BE49-F238E27FC236}">
                <a16:creationId xmlns:a16="http://schemas.microsoft.com/office/drawing/2014/main" id="{6E9E01CC-14A5-E153-F0F6-779C4A1D0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641962"/>
            <a:ext cx="6950554" cy="184859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defRPr sz="5000" b="0" i="0">
                <a:solidFill>
                  <a:srgbClr val="7CC2B3"/>
                </a:solidFill>
                <a:latin typeface="BR Hendrix Medium" pitchFamily="2" charset="77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496FA80F-4714-994E-C332-05F6495B3B7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02098" y="510226"/>
            <a:ext cx="3416499" cy="158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28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Séparateu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E4033C1-BA7C-ABB8-0464-82019B8CC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148D2E-2442-4ACD-47D4-3A5755206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145661-BFA7-592E-EED2-D26C47E3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1D1D1A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64C6693-F761-4D79-AA03-1FC08BCD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78" y="6076523"/>
            <a:ext cx="2394000" cy="524267"/>
          </a:xfrm>
          <a:prstGeom prst="rect">
            <a:avLst/>
          </a:prstGeom>
        </p:spPr>
      </p:pic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FF27236-0D7C-29D6-F000-2B0BE760C5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0663" y="1208088"/>
            <a:ext cx="6516687" cy="3940175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5000" b="1" i="0">
                <a:solidFill>
                  <a:srgbClr val="FFFFFF"/>
                </a:solidFill>
                <a:latin typeface="BR Hendrix Bold" pitchFamily="2" charset="77"/>
              </a:defRPr>
            </a:lvl1pPr>
            <a:lvl2pPr marL="0" indent="0">
              <a:spcBef>
                <a:spcPts val="2000"/>
              </a:spcBef>
              <a:buNone/>
              <a:defRPr sz="3000"/>
            </a:lvl2pPr>
            <a:lvl3pPr marL="914400" indent="0">
              <a:buNone/>
              <a:defRPr sz="5000"/>
            </a:lvl3pPr>
            <a:lvl4pPr marL="1371600" indent="0">
              <a:buNone/>
              <a:defRPr sz="5000"/>
            </a:lvl4pPr>
            <a:lvl5pPr marL="1828800" indent="0">
              <a:buNone/>
              <a:defRPr sz="5000"/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B02370-79A4-1193-EC56-1801B31892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278" y="6076523"/>
            <a:ext cx="2394000" cy="52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889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éparateu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C703948-C8B9-7871-F6B8-AE1262358C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148D2E-2442-4ACD-47D4-3A57552060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145661-BFA7-592E-EED2-D26C47E3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7CC2B3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9A9F9B2-5F76-EDA4-D87C-BA140118F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78" y="6076522"/>
            <a:ext cx="2394000" cy="524267"/>
          </a:xfrm>
          <a:prstGeom prst="rect">
            <a:avLst/>
          </a:prstGeom>
        </p:spPr>
      </p:pic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3D9BD6D5-A5B3-4E62-3A3E-F025ACB328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0663" y="1208088"/>
            <a:ext cx="6516687" cy="3940175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5000" b="1" i="0">
                <a:solidFill>
                  <a:srgbClr val="7CC2B3"/>
                </a:solidFill>
                <a:latin typeface="BR Hendrix Bold" pitchFamily="2" charset="77"/>
              </a:defRPr>
            </a:lvl1pPr>
            <a:lvl2pPr marL="0" indent="0">
              <a:spcBef>
                <a:spcPts val="2000"/>
              </a:spcBef>
              <a:buNone/>
              <a:defRPr sz="3000">
                <a:solidFill>
                  <a:srgbClr val="FFFFFF"/>
                </a:solidFill>
              </a:defRPr>
            </a:lvl2pPr>
            <a:lvl3pPr marL="914400" indent="0">
              <a:buNone/>
              <a:defRPr sz="5000"/>
            </a:lvl3pPr>
            <a:lvl4pPr marL="1371600" indent="0">
              <a:buNone/>
              <a:defRPr sz="5000"/>
            </a:lvl4pPr>
            <a:lvl5pPr marL="1828800" indent="0">
              <a:buNone/>
              <a:defRPr sz="5000"/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CA326-F1D5-9223-C3DA-47D283B69F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278" y="6076522"/>
            <a:ext cx="2394000" cy="52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31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éparateu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281F2CE-A923-A046-C60F-9C3EA15D24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148D2E-2442-4ACD-47D4-3A57552060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145661-BFA7-592E-EED2-D26C47E3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7CC2B3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3D9BD6D5-A5B3-4E62-3A3E-F025ACB328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0663" y="1208088"/>
            <a:ext cx="6516687" cy="3940175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5000" b="1" i="0">
                <a:solidFill>
                  <a:srgbClr val="7CC2B3"/>
                </a:solidFill>
                <a:latin typeface="BR Hendrix Bold" pitchFamily="2" charset="77"/>
              </a:defRPr>
            </a:lvl1pPr>
            <a:lvl2pPr marL="0" indent="0">
              <a:spcBef>
                <a:spcPts val="2000"/>
              </a:spcBef>
              <a:buNone/>
              <a:defRPr sz="3000">
                <a:solidFill>
                  <a:srgbClr val="1D1D1A"/>
                </a:solidFill>
              </a:defRPr>
            </a:lvl2pPr>
            <a:lvl3pPr marL="914400" indent="0">
              <a:buNone/>
              <a:defRPr sz="5000"/>
            </a:lvl3pPr>
            <a:lvl4pPr marL="1371600" indent="0">
              <a:buNone/>
              <a:defRPr sz="5000"/>
            </a:lvl4pPr>
            <a:lvl5pPr marL="1828800" indent="0">
              <a:buNone/>
              <a:defRPr sz="5000"/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C024CC4-0477-3BAA-8123-3DCCDD497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55786F-E9A9-07CB-964C-51D7193B60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12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éparateur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048A385-B6CF-92E3-B54C-FE1DA7BF6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148D2E-2442-4ACD-47D4-3A57552060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145661-BFA7-592E-EED2-D26C47E3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1D1D1A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3D9BD6D5-A5B3-4E62-3A3E-F025ACB328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0663" y="1208088"/>
            <a:ext cx="6516687" cy="3940175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5000" b="1" i="0">
                <a:solidFill>
                  <a:srgbClr val="7CC2B3"/>
                </a:solidFill>
                <a:latin typeface="BR Hendrix Bold" pitchFamily="2" charset="77"/>
              </a:defRPr>
            </a:lvl1pPr>
            <a:lvl2pPr marL="0" indent="0">
              <a:spcBef>
                <a:spcPts val="2000"/>
              </a:spcBef>
              <a:buNone/>
              <a:defRPr sz="3000">
                <a:solidFill>
                  <a:srgbClr val="1D1D1A"/>
                </a:solidFill>
              </a:defRPr>
            </a:lvl2pPr>
            <a:lvl3pPr marL="914400" indent="0">
              <a:buNone/>
              <a:defRPr sz="5000"/>
            </a:lvl3pPr>
            <a:lvl4pPr marL="1371600" indent="0">
              <a:buNone/>
              <a:defRPr sz="5000"/>
            </a:lvl4pPr>
            <a:lvl5pPr marL="1828800" indent="0">
              <a:buNone/>
              <a:defRPr sz="5000"/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2B154C-3F9B-422C-55B6-FAC7BB829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78" y="6076523"/>
            <a:ext cx="2394000" cy="5242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52E61A-6DB0-C047-3D79-72D4EE3CD5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278" y="6076523"/>
            <a:ext cx="2394000" cy="52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47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éparateur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00F1C8A-C3C5-E886-4221-CAD623292D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148D2E-2442-4ACD-47D4-3A57552060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145661-BFA7-592E-EED2-D26C47E3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7CC2B3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FF27236-0D7C-29D6-F000-2B0BE760C5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0663" y="1208088"/>
            <a:ext cx="6516687" cy="3940175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5000" b="1" i="0">
                <a:solidFill>
                  <a:srgbClr val="FFFFFF"/>
                </a:solidFill>
                <a:latin typeface="BR Hendrix Bold" pitchFamily="2" charset="77"/>
              </a:defRPr>
            </a:lvl1pPr>
            <a:lvl2pPr marL="0" indent="0">
              <a:spcBef>
                <a:spcPts val="2000"/>
              </a:spcBef>
              <a:buNone/>
              <a:defRPr sz="3000"/>
            </a:lvl2pPr>
            <a:lvl3pPr marL="914400" indent="0">
              <a:buNone/>
              <a:defRPr sz="5000"/>
            </a:lvl3pPr>
            <a:lvl4pPr marL="1371600" indent="0">
              <a:buNone/>
              <a:defRPr sz="5000"/>
            </a:lvl4pPr>
            <a:lvl5pPr marL="1828800" indent="0">
              <a:buNone/>
              <a:defRPr sz="5000"/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75CC74-88DD-7CFD-6880-8172A3E1D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78" y="6076522"/>
            <a:ext cx="2394000" cy="5242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8017A1-C6EC-6F79-78D7-8C4ED260E7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278" y="6076522"/>
            <a:ext cx="2394000" cy="52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67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éparateur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2148D2E-2442-4ACD-47D4-3A57552060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145661-BFA7-592E-EED2-D26C47E3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7CC2B3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3D9BD6D5-A5B3-4E62-3A3E-F025ACB328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0663" y="1208088"/>
            <a:ext cx="6516687" cy="3940175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5000" b="1" i="0">
                <a:solidFill>
                  <a:srgbClr val="7CC2B3"/>
                </a:solidFill>
                <a:latin typeface="BR Hendrix Bold" pitchFamily="2" charset="77"/>
              </a:defRPr>
            </a:lvl1pPr>
            <a:lvl2pPr marL="0" indent="0">
              <a:spcBef>
                <a:spcPts val="2000"/>
              </a:spcBef>
              <a:buNone/>
              <a:defRPr sz="3000">
                <a:solidFill>
                  <a:srgbClr val="FFFFFF"/>
                </a:solidFill>
              </a:defRPr>
            </a:lvl2pPr>
            <a:lvl3pPr marL="914400" indent="0">
              <a:buNone/>
              <a:defRPr sz="5000"/>
            </a:lvl3pPr>
            <a:lvl4pPr marL="1371600" indent="0">
              <a:buNone/>
              <a:defRPr sz="5000"/>
            </a:lvl4pPr>
            <a:lvl5pPr marL="1828800" indent="0">
              <a:buNone/>
              <a:defRPr sz="5000"/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26DC73-7E62-1531-E444-C0DA91C9D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9F7576-1AEB-9E83-F703-E1BF6DDD3A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686D44-9819-2447-BA1A-2E2FA87966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50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Page avec image et text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39EC8-C6A2-0554-BACE-F1E627482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2679"/>
            <a:ext cx="7426911" cy="121623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fr-CA"/>
              <a:t>Modifier le style du titre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145661-BFA7-592E-EED2-D26C47E3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7CC2B3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9341CA-8CE1-C955-2299-62A6E9613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E32F7652-97B3-05B9-3EAC-0B40AC9229D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0000" y="1758918"/>
            <a:ext cx="6246181" cy="200311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500" b="1" i="0">
                <a:solidFill>
                  <a:srgbClr val="7CC2B3"/>
                </a:solidFill>
                <a:latin typeface="BR Hendrix Bold" pitchFamily="2" charset="77"/>
              </a:defRPr>
            </a:lvl1pPr>
            <a:lvl2pPr marL="0" indent="0">
              <a:spcBef>
                <a:spcPts val="2000"/>
              </a:spcBef>
              <a:buNone/>
              <a:defRPr sz="2000" b="1" i="0">
                <a:latin typeface="BR Hendrix Semi" pitchFamily="2" charset="77"/>
              </a:defRPr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fr-CA" dirty="0"/>
              <a:t>Titre 1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5EEAA33C-198B-3A3A-3422-0BFC0FB994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71318" y="0"/>
            <a:ext cx="5320683" cy="5597525"/>
          </a:xfrm>
          <a:custGeom>
            <a:avLst/>
            <a:gdLst>
              <a:gd name="connsiteX0" fmla="*/ 1944731 w 5320683"/>
              <a:gd name="connsiteY0" fmla="*/ 0 h 5597525"/>
              <a:gd name="connsiteX1" fmla="*/ 1945472 w 5320683"/>
              <a:gd name="connsiteY1" fmla="*/ 0 h 5597525"/>
              <a:gd name="connsiteX2" fmla="*/ 4289633 w 5320683"/>
              <a:gd name="connsiteY2" fmla="*/ 3165 h 5597525"/>
              <a:gd name="connsiteX3" fmla="*/ 5320683 w 5320683"/>
              <a:gd name="connsiteY3" fmla="*/ 4555 h 5597525"/>
              <a:gd name="connsiteX4" fmla="*/ 5320683 w 5320683"/>
              <a:gd name="connsiteY4" fmla="*/ 2700278 h 5597525"/>
              <a:gd name="connsiteX5" fmla="*/ 4514923 w 5320683"/>
              <a:gd name="connsiteY5" fmla="*/ 5017691 h 5597525"/>
              <a:gd name="connsiteX6" fmla="*/ 3834187 w 5320683"/>
              <a:gd name="connsiteY6" fmla="*/ 5586998 h 5597525"/>
              <a:gd name="connsiteX7" fmla="*/ 3698562 w 5320683"/>
              <a:gd name="connsiteY7" fmla="*/ 5597525 h 5597525"/>
              <a:gd name="connsiteX8" fmla="*/ 3688989 w 5320683"/>
              <a:gd name="connsiteY8" fmla="*/ 5597525 h 5597525"/>
              <a:gd name="connsiteX9" fmla="*/ 0 w 5320683"/>
              <a:gd name="connsiteY9" fmla="*/ 5593219 h 5597525"/>
              <a:gd name="connsiteX10" fmla="*/ 1943629 w 5320683"/>
              <a:gd name="connsiteY10" fmla="*/ 3165 h 559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20683" h="5597525">
                <a:moveTo>
                  <a:pt x="1944731" y="0"/>
                </a:moveTo>
                <a:lnTo>
                  <a:pt x="1945472" y="0"/>
                </a:lnTo>
                <a:lnTo>
                  <a:pt x="4289633" y="3165"/>
                </a:lnTo>
                <a:lnTo>
                  <a:pt x="5320683" y="4555"/>
                </a:lnTo>
                <a:lnTo>
                  <a:pt x="5320683" y="2700278"/>
                </a:lnTo>
                <a:lnTo>
                  <a:pt x="4514923" y="5017691"/>
                </a:lnTo>
                <a:cubicBezTo>
                  <a:pt x="4409204" y="5321756"/>
                  <a:pt x="4145061" y="5537982"/>
                  <a:pt x="3834187" y="5586998"/>
                </a:cubicBezTo>
                <a:lnTo>
                  <a:pt x="3698562" y="5597525"/>
                </a:lnTo>
                <a:lnTo>
                  <a:pt x="3688989" y="5597525"/>
                </a:lnTo>
                <a:lnTo>
                  <a:pt x="0" y="5593219"/>
                </a:lnTo>
                <a:lnTo>
                  <a:pt x="1943629" y="3165"/>
                </a:lnTo>
                <a:close/>
              </a:path>
            </a:pathLst>
          </a:custGeom>
          <a:solidFill>
            <a:srgbClr val="7CC2B3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CA"/>
              <a:t>Cliquez sur l'icône pour ajouter une image</a:t>
            </a:r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CE852-6712-5809-5B6C-E164DBB760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52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Page avec image et text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39EC8-C6A2-0554-BACE-F1E627482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2679"/>
            <a:ext cx="11112000" cy="52264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fr-CA"/>
              <a:t>Modifier le style du titre</a:t>
            </a:r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E32F7652-97B3-05B9-3EAC-0B40AC9229D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0000" y="1359318"/>
            <a:ext cx="11112000" cy="1978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500" b="1" i="0">
                <a:solidFill>
                  <a:srgbClr val="7CC2B3"/>
                </a:solidFill>
                <a:latin typeface="BR Hendrix Bold" pitchFamily="2" charset="77"/>
              </a:defRPr>
            </a:lvl1pPr>
            <a:lvl2pPr marL="0" indent="0">
              <a:spcBef>
                <a:spcPts val="2000"/>
              </a:spcBef>
              <a:buNone/>
              <a:defRPr sz="2000" b="1" i="0">
                <a:latin typeface="BR Hendrix Semi" pitchFamily="2" charset="77"/>
              </a:defRPr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4pPr>
            <a:lvl5pPr marL="0" indent="0"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fr-CA" dirty="0"/>
              <a:t>Titre 1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AF1D2A9E-45C2-ED80-1222-097B11AD727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3610263"/>
            <a:ext cx="12191999" cy="3247737"/>
          </a:xfrm>
          <a:custGeom>
            <a:avLst/>
            <a:gdLst>
              <a:gd name="connsiteX0" fmla="*/ 1738741 w 12191999"/>
              <a:gd name="connsiteY0" fmla="*/ 0 h 3247737"/>
              <a:gd name="connsiteX1" fmla="*/ 12191999 w 12191999"/>
              <a:gd name="connsiteY1" fmla="*/ 0 h 3247737"/>
              <a:gd name="connsiteX2" fmla="*/ 12191999 w 12191999"/>
              <a:gd name="connsiteY2" fmla="*/ 3247737 h 3247737"/>
              <a:gd name="connsiteX3" fmla="*/ 0 w 12191999"/>
              <a:gd name="connsiteY3" fmla="*/ 3247737 h 3247737"/>
              <a:gd name="connsiteX4" fmla="*/ 929020 w 12191999"/>
              <a:gd name="connsiteY4" fmla="*/ 575738 h 3247737"/>
              <a:gd name="connsiteX5" fmla="*/ 1738741 w 12191999"/>
              <a:gd name="connsiteY5" fmla="*/ 0 h 3247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3247737">
                <a:moveTo>
                  <a:pt x="1738741" y="0"/>
                </a:moveTo>
                <a:lnTo>
                  <a:pt x="12191999" y="0"/>
                </a:lnTo>
                <a:lnTo>
                  <a:pt x="12191999" y="3247737"/>
                </a:lnTo>
                <a:lnTo>
                  <a:pt x="0" y="3247737"/>
                </a:lnTo>
                <a:lnTo>
                  <a:pt x="929020" y="575738"/>
                </a:lnTo>
                <a:cubicBezTo>
                  <a:pt x="1048845" y="231029"/>
                  <a:pt x="1373791" y="0"/>
                  <a:pt x="1738741" y="0"/>
                </a:cubicBezTo>
                <a:close/>
              </a:path>
            </a:pathLst>
          </a:custGeom>
          <a:solidFill>
            <a:srgbClr val="7CC2B3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CA"/>
              <a:t>Cliquez sur l'icône pour ajouter une image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3395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Page avec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7D3C6F2-D89D-B7CB-D931-67DAD5F74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  <p:sp>
        <p:nvSpPr>
          <p:cNvPr id="11" name="Espace réservé du numéro de diapositive 4">
            <a:extLst>
              <a:ext uri="{FF2B5EF4-FFF2-40B4-BE49-F238E27FC236}">
                <a16:creationId xmlns:a16="http://schemas.microsoft.com/office/drawing/2014/main" id="{A2053325-6494-E386-3951-1442E738B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7CC2B3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D7AB11B8-3EBB-8BF8-1220-03F43C783A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844" y="434975"/>
            <a:ext cx="11438313" cy="4995153"/>
          </a:xfrm>
          <a:custGeom>
            <a:avLst/>
            <a:gdLst>
              <a:gd name="connsiteX0" fmla="*/ 2352750 w 11438313"/>
              <a:gd name="connsiteY0" fmla="*/ 0 h 4995153"/>
              <a:gd name="connsiteX1" fmla="*/ 3117639 w 11438313"/>
              <a:gd name="connsiteY1" fmla="*/ 0 h 4995153"/>
              <a:gd name="connsiteX2" fmla="*/ 11438313 w 11438313"/>
              <a:gd name="connsiteY2" fmla="*/ 4006 h 4995153"/>
              <a:gd name="connsiteX3" fmla="*/ 9907019 w 11438313"/>
              <a:gd name="connsiteY3" fmla="*/ 4407989 h 4995153"/>
              <a:gd name="connsiteX4" fmla="*/ 9080908 w 11438313"/>
              <a:gd name="connsiteY4" fmla="*/ 4995153 h 4995153"/>
              <a:gd name="connsiteX5" fmla="*/ 0 w 11438313"/>
              <a:gd name="connsiteY5" fmla="*/ 4991268 h 4995153"/>
              <a:gd name="connsiteX6" fmla="*/ 1531292 w 11438313"/>
              <a:gd name="connsiteY6" fmla="*/ 586800 h 4995153"/>
              <a:gd name="connsiteX7" fmla="*/ 2219978 w 11438313"/>
              <a:gd name="connsiteY7" fmla="*/ 10442 h 499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8313" h="4995153">
                <a:moveTo>
                  <a:pt x="2352750" y="0"/>
                </a:moveTo>
                <a:lnTo>
                  <a:pt x="3117639" y="0"/>
                </a:lnTo>
                <a:lnTo>
                  <a:pt x="11438313" y="4006"/>
                </a:lnTo>
                <a:lnTo>
                  <a:pt x="9907019" y="4407989"/>
                </a:lnTo>
                <a:cubicBezTo>
                  <a:pt x="9784633" y="4759608"/>
                  <a:pt x="9453410" y="4995153"/>
                  <a:pt x="9080908" y="4995153"/>
                </a:cubicBezTo>
                <a:lnTo>
                  <a:pt x="0" y="4991268"/>
                </a:lnTo>
                <a:lnTo>
                  <a:pt x="1531292" y="586800"/>
                </a:lnTo>
                <a:cubicBezTo>
                  <a:pt x="1638381" y="279133"/>
                  <a:pt x="1905359" y="60334"/>
                  <a:pt x="2219978" y="10442"/>
                </a:cubicBezTo>
                <a:close/>
              </a:path>
            </a:pathLst>
          </a:custGeom>
          <a:solidFill>
            <a:srgbClr val="7CC2B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CA"/>
              <a:t>Cliquez sur l'icône pour ajouter une image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BECF2B-ECFD-0680-F65A-6B59A64A90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93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Page avec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7D3C6F2-D89D-B7CB-D931-67DAD5F74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  <p:sp>
        <p:nvSpPr>
          <p:cNvPr id="11" name="Espace réservé du numéro de diapositive 4">
            <a:extLst>
              <a:ext uri="{FF2B5EF4-FFF2-40B4-BE49-F238E27FC236}">
                <a16:creationId xmlns:a16="http://schemas.microsoft.com/office/drawing/2014/main" id="{A2053325-6494-E386-3951-1442E738B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7CC2B3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56875182-ECEE-12B9-960F-C675C6D555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843" y="434975"/>
            <a:ext cx="6382643" cy="4995155"/>
          </a:xfrm>
          <a:custGeom>
            <a:avLst/>
            <a:gdLst>
              <a:gd name="connsiteX0" fmla="*/ 2358148 w 6382643"/>
              <a:gd name="connsiteY0" fmla="*/ 0 h 4995155"/>
              <a:gd name="connsiteX1" fmla="*/ 2358148 w 6382643"/>
              <a:gd name="connsiteY1" fmla="*/ 487 h 4995155"/>
              <a:gd name="connsiteX2" fmla="*/ 6382643 w 6382643"/>
              <a:gd name="connsiteY2" fmla="*/ 2429 h 4995155"/>
              <a:gd name="connsiteX3" fmla="*/ 4850868 w 6382643"/>
              <a:gd name="connsiteY3" fmla="*/ 4407804 h 4995155"/>
              <a:gd name="connsiteX4" fmla="*/ 4024495 w 6382643"/>
              <a:gd name="connsiteY4" fmla="*/ 4995155 h 4995155"/>
              <a:gd name="connsiteX5" fmla="*/ 0 w 6382643"/>
              <a:gd name="connsiteY5" fmla="*/ 4993211 h 4995155"/>
              <a:gd name="connsiteX6" fmla="*/ 1531776 w 6382643"/>
              <a:gd name="connsiteY6" fmla="*/ 587351 h 4995155"/>
              <a:gd name="connsiteX7" fmla="*/ 2358148 w 6382643"/>
              <a:gd name="connsiteY7" fmla="*/ 0 h 4995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82643" h="4995155">
                <a:moveTo>
                  <a:pt x="2358148" y="0"/>
                </a:moveTo>
                <a:lnTo>
                  <a:pt x="2358148" y="487"/>
                </a:lnTo>
                <a:lnTo>
                  <a:pt x="6382643" y="2429"/>
                </a:lnTo>
                <a:lnTo>
                  <a:pt x="4850868" y="4407804"/>
                </a:lnTo>
                <a:cubicBezTo>
                  <a:pt x="4728441" y="4759534"/>
                  <a:pt x="4397116" y="4995155"/>
                  <a:pt x="4024495" y="4995155"/>
                </a:cubicBezTo>
                <a:lnTo>
                  <a:pt x="0" y="4993211"/>
                </a:lnTo>
                <a:lnTo>
                  <a:pt x="1531776" y="587351"/>
                </a:lnTo>
                <a:cubicBezTo>
                  <a:pt x="1654202" y="235621"/>
                  <a:pt x="1985529" y="0"/>
                  <a:pt x="2358148" y="0"/>
                </a:cubicBezTo>
                <a:close/>
              </a:path>
            </a:pathLst>
          </a:custGeom>
          <a:solidFill>
            <a:srgbClr val="7CC2B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CA"/>
              <a:t>Cliquez sur l'icône pour ajouter une image</a:t>
            </a:r>
            <a:endParaRPr lang="fr-FR" dirty="0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04C4620D-347C-AE89-1A25-CC0DC34BE74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76381" y="434975"/>
            <a:ext cx="6382643" cy="4995155"/>
          </a:xfrm>
          <a:custGeom>
            <a:avLst/>
            <a:gdLst>
              <a:gd name="connsiteX0" fmla="*/ 2358148 w 6382643"/>
              <a:gd name="connsiteY0" fmla="*/ 0 h 4995155"/>
              <a:gd name="connsiteX1" fmla="*/ 2358148 w 6382643"/>
              <a:gd name="connsiteY1" fmla="*/ 487 h 4995155"/>
              <a:gd name="connsiteX2" fmla="*/ 6382643 w 6382643"/>
              <a:gd name="connsiteY2" fmla="*/ 2429 h 4995155"/>
              <a:gd name="connsiteX3" fmla="*/ 4850868 w 6382643"/>
              <a:gd name="connsiteY3" fmla="*/ 4407804 h 4995155"/>
              <a:gd name="connsiteX4" fmla="*/ 4024495 w 6382643"/>
              <a:gd name="connsiteY4" fmla="*/ 4995155 h 4995155"/>
              <a:gd name="connsiteX5" fmla="*/ 0 w 6382643"/>
              <a:gd name="connsiteY5" fmla="*/ 4993211 h 4995155"/>
              <a:gd name="connsiteX6" fmla="*/ 1531776 w 6382643"/>
              <a:gd name="connsiteY6" fmla="*/ 587351 h 4995155"/>
              <a:gd name="connsiteX7" fmla="*/ 2358148 w 6382643"/>
              <a:gd name="connsiteY7" fmla="*/ 0 h 4995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82643" h="4995155">
                <a:moveTo>
                  <a:pt x="2358148" y="0"/>
                </a:moveTo>
                <a:lnTo>
                  <a:pt x="2358148" y="487"/>
                </a:lnTo>
                <a:lnTo>
                  <a:pt x="6382643" y="2429"/>
                </a:lnTo>
                <a:lnTo>
                  <a:pt x="4850868" y="4407804"/>
                </a:lnTo>
                <a:cubicBezTo>
                  <a:pt x="4728441" y="4759534"/>
                  <a:pt x="4397116" y="4995155"/>
                  <a:pt x="4024495" y="4995155"/>
                </a:cubicBezTo>
                <a:lnTo>
                  <a:pt x="0" y="4993211"/>
                </a:lnTo>
                <a:lnTo>
                  <a:pt x="1531776" y="587351"/>
                </a:lnTo>
                <a:cubicBezTo>
                  <a:pt x="1654202" y="235621"/>
                  <a:pt x="1985529" y="0"/>
                  <a:pt x="2358148" y="0"/>
                </a:cubicBezTo>
                <a:close/>
              </a:path>
            </a:pathLst>
          </a:custGeom>
          <a:solidFill>
            <a:srgbClr val="7CC2B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CA"/>
              <a:t>Cliquez sur l'icône pour ajouter une image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A3B30B-E128-34B3-C283-78FC6FE0C7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05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Page avec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7D3C6F2-D89D-B7CB-D931-67DAD5F74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  <p:sp>
        <p:nvSpPr>
          <p:cNvPr id="11" name="Espace réservé du numéro de diapositive 4">
            <a:extLst>
              <a:ext uri="{FF2B5EF4-FFF2-40B4-BE49-F238E27FC236}">
                <a16:creationId xmlns:a16="http://schemas.microsoft.com/office/drawing/2014/main" id="{A2053325-6494-E386-3951-1442E738B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7CC2B3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2815DC4F-8349-684E-66D3-BE6032F48C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844" y="434975"/>
            <a:ext cx="4806345" cy="4995154"/>
          </a:xfrm>
          <a:custGeom>
            <a:avLst/>
            <a:gdLst>
              <a:gd name="connsiteX0" fmla="*/ 2358595 w 4806345"/>
              <a:gd name="connsiteY0" fmla="*/ 0 h 4995154"/>
              <a:gd name="connsiteX1" fmla="*/ 2361234 w 4806345"/>
              <a:gd name="connsiteY1" fmla="*/ 0 h 4995154"/>
              <a:gd name="connsiteX2" fmla="*/ 4806345 w 4806345"/>
              <a:gd name="connsiteY2" fmla="*/ 970 h 4995154"/>
              <a:gd name="connsiteX3" fmla="*/ 4806345 w 4806345"/>
              <a:gd name="connsiteY3" fmla="*/ 1769 h 4995154"/>
              <a:gd name="connsiteX4" fmla="*/ 3274549 w 4806345"/>
              <a:gd name="connsiteY4" fmla="*/ 4407690 h 4995154"/>
              <a:gd name="connsiteX5" fmla="*/ 2448015 w 4806345"/>
              <a:gd name="connsiteY5" fmla="*/ 4995154 h 4995154"/>
              <a:gd name="connsiteX6" fmla="*/ 0 w 4806345"/>
              <a:gd name="connsiteY6" fmla="*/ 4994183 h 4995154"/>
              <a:gd name="connsiteX7" fmla="*/ 1532074 w 4806345"/>
              <a:gd name="connsiteY7" fmla="*/ 587465 h 4995154"/>
              <a:gd name="connsiteX8" fmla="*/ 2221112 w 4806345"/>
              <a:gd name="connsiteY8" fmla="*/ 10813 h 499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6345" h="4995154">
                <a:moveTo>
                  <a:pt x="2358595" y="0"/>
                </a:moveTo>
                <a:lnTo>
                  <a:pt x="2361234" y="0"/>
                </a:lnTo>
                <a:lnTo>
                  <a:pt x="4806345" y="970"/>
                </a:lnTo>
                <a:lnTo>
                  <a:pt x="4806345" y="1769"/>
                </a:lnTo>
                <a:lnTo>
                  <a:pt x="3274549" y="4407690"/>
                </a:lnTo>
                <a:cubicBezTo>
                  <a:pt x="3152099" y="4759489"/>
                  <a:pt x="2820707" y="4995154"/>
                  <a:pt x="2448015" y="4995154"/>
                </a:cubicBezTo>
                <a:lnTo>
                  <a:pt x="0" y="4994183"/>
                </a:lnTo>
                <a:lnTo>
                  <a:pt x="1532074" y="587465"/>
                </a:lnTo>
                <a:cubicBezTo>
                  <a:pt x="1639218" y="279641"/>
                  <a:pt x="1906332" y="60730"/>
                  <a:pt x="2221112" y="10813"/>
                </a:cubicBezTo>
                <a:close/>
              </a:path>
            </a:pathLst>
          </a:custGeom>
          <a:solidFill>
            <a:srgbClr val="7CC2B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CA"/>
              <a:t>Cliquez sur l'icône pour ajouter une image</a:t>
            </a:r>
            <a:endParaRPr lang="fr-FR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135A7E57-B961-2FDA-94B2-C0B5FA9EC7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89786" y="434975"/>
            <a:ext cx="4806345" cy="4995154"/>
          </a:xfrm>
          <a:custGeom>
            <a:avLst/>
            <a:gdLst>
              <a:gd name="connsiteX0" fmla="*/ 2358595 w 4806345"/>
              <a:gd name="connsiteY0" fmla="*/ 0 h 4995154"/>
              <a:gd name="connsiteX1" fmla="*/ 2361234 w 4806345"/>
              <a:gd name="connsiteY1" fmla="*/ 0 h 4995154"/>
              <a:gd name="connsiteX2" fmla="*/ 4806345 w 4806345"/>
              <a:gd name="connsiteY2" fmla="*/ 970 h 4995154"/>
              <a:gd name="connsiteX3" fmla="*/ 4806345 w 4806345"/>
              <a:gd name="connsiteY3" fmla="*/ 1769 h 4995154"/>
              <a:gd name="connsiteX4" fmla="*/ 3274549 w 4806345"/>
              <a:gd name="connsiteY4" fmla="*/ 4407690 h 4995154"/>
              <a:gd name="connsiteX5" fmla="*/ 2448015 w 4806345"/>
              <a:gd name="connsiteY5" fmla="*/ 4995154 h 4995154"/>
              <a:gd name="connsiteX6" fmla="*/ 0 w 4806345"/>
              <a:gd name="connsiteY6" fmla="*/ 4994183 h 4995154"/>
              <a:gd name="connsiteX7" fmla="*/ 1532074 w 4806345"/>
              <a:gd name="connsiteY7" fmla="*/ 587465 h 4995154"/>
              <a:gd name="connsiteX8" fmla="*/ 2221112 w 4806345"/>
              <a:gd name="connsiteY8" fmla="*/ 10813 h 499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6345" h="4995154">
                <a:moveTo>
                  <a:pt x="2358595" y="0"/>
                </a:moveTo>
                <a:lnTo>
                  <a:pt x="2361234" y="0"/>
                </a:lnTo>
                <a:lnTo>
                  <a:pt x="4806345" y="970"/>
                </a:lnTo>
                <a:lnTo>
                  <a:pt x="4806345" y="1769"/>
                </a:lnTo>
                <a:lnTo>
                  <a:pt x="3274549" y="4407690"/>
                </a:lnTo>
                <a:cubicBezTo>
                  <a:pt x="3152099" y="4759489"/>
                  <a:pt x="2820707" y="4995154"/>
                  <a:pt x="2448015" y="4995154"/>
                </a:cubicBezTo>
                <a:lnTo>
                  <a:pt x="0" y="4994183"/>
                </a:lnTo>
                <a:lnTo>
                  <a:pt x="1532074" y="587465"/>
                </a:lnTo>
                <a:cubicBezTo>
                  <a:pt x="1639218" y="279641"/>
                  <a:pt x="1906332" y="60730"/>
                  <a:pt x="2221112" y="10813"/>
                </a:cubicBezTo>
                <a:close/>
              </a:path>
            </a:pathLst>
          </a:custGeom>
          <a:solidFill>
            <a:srgbClr val="7CC2B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CA"/>
              <a:t>Cliquez sur l'icône pour ajouter une image</a:t>
            </a:r>
            <a:endParaRPr lang="fr-FR" dirty="0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4023C35-E6CF-7E08-04CA-920E86B9F3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09761" y="434975"/>
            <a:ext cx="4806345" cy="4995154"/>
          </a:xfrm>
          <a:custGeom>
            <a:avLst/>
            <a:gdLst>
              <a:gd name="connsiteX0" fmla="*/ 2358595 w 4806345"/>
              <a:gd name="connsiteY0" fmla="*/ 0 h 4995154"/>
              <a:gd name="connsiteX1" fmla="*/ 2361234 w 4806345"/>
              <a:gd name="connsiteY1" fmla="*/ 0 h 4995154"/>
              <a:gd name="connsiteX2" fmla="*/ 4806345 w 4806345"/>
              <a:gd name="connsiteY2" fmla="*/ 970 h 4995154"/>
              <a:gd name="connsiteX3" fmla="*/ 4806345 w 4806345"/>
              <a:gd name="connsiteY3" fmla="*/ 1769 h 4995154"/>
              <a:gd name="connsiteX4" fmla="*/ 3274549 w 4806345"/>
              <a:gd name="connsiteY4" fmla="*/ 4407690 h 4995154"/>
              <a:gd name="connsiteX5" fmla="*/ 2448015 w 4806345"/>
              <a:gd name="connsiteY5" fmla="*/ 4995154 h 4995154"/>
              <a:gd name="connsiteX6" fmla="*/ 0 w 4806345"/>
              <a:gd name="connsiteY6" fmla="*/ 4994183 h 4995154"/>
              <a:gd name="connsiteX7" fmla="*/ 1532074 w 4806345"/>
              <a:gd name="connsiteY7" fmla="*/ 587465 h 4995154"/>
              <a:gd name="connsiteX8" fmla="*/ 2221112 w 4806345"/>
              <a:gd name="connsiteY8" fmla="*/ 10813 h 499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6345" h="4995154">
                <a:moveTo>
                  <a:pt x="2358595" y="0"/>
                </a:moveTo>
                <a:lnTo>
                  <a:pt x="2361234" y="0"/>
                </a:lnTo>
                <a:lnTo>
                  <a:pt x="4806345" y="970"/>
                </a:lnTo>
                <a:lnTo>
                  <a:pt x="4806345" y="1769"/>
                </a:lnTo>
                <a:lnTo>
                  <a:pt x="3274549" y="4407690"/>
                </a:lnTo>
                <a:cubicBezTo>
                  <a:pt x="3152099" y="4759489"/>
                  <a:pt x="2820707" y="4995154"/>
                  <a:pt x="2448015" y="4995154"/>
                </a:cubicBezTo>
                <a:lnTo>
                  <a:pt x="0" y="4994183"/>
                </a:lnTo>
                <a:lnTo>
                  <a:pt x="1532074" y="587465"/>
                </a:lnTo>
                <a:cubicBezTo>
                  <a:pt x="1639218" y="279641"/>
                  <a:pt x="1906332" y="60730"/>
                  <a:pt x="2221112" y="10813"/>
                </a:cubicBezTo>
                <a:close/>
              </a:path>
            </a:pathLst>
          </a:custGeom>
          <a:solidFill>
            <a:srgbClr val="7CC2B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CA"/>
              <a:t>Cliquez sur l'icône pour ajouter une image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1D0D60-60FF-C4DC-9D23-769ED42D51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257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Page avec text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39EC8-C6A2-0554-BACE-F1E627482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2680"/>
            <a:ext cx="7426911" cy="51239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fr-CA"/>
              <a:t>Modifier le style du titre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145661-BFA7-592E-EED2-D26C47E3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7CC2B3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9341CA-8CE1-C955-2299-62A6E9613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E32F7652-97B3-05B9-3EAC-0B40AC9229D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0000" y="1360800"/>
            <a:ext cx="5555999" cy="2003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500" b="1" i="0">
                <a:solidFill>
                  <a:srgbClr val="7CC2B3"/>
                </a:solidFill>
                <a:latin typeface="BR Hendrix Bold" pitchFamily="2" charset="77"/>
              </a:defRPr>
            </a:lvl1pPr>
            <a:lvl2pPr marL="0" indent="0">
              <a:spcBef>
                <a:spcPts val="2000"/>
              </a:spcBef>
              <a:buNone/>
              <a:defRPr sz="2000" b="1" i="0">
                <a:latin typeface="BR Hendrix Semi" pitchFamily="2" charset="77"/>
              </a:defRPr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fr-CA" dirty="0"/>
              <a:t>Titre 1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3C01347-E015-5D02-508E-D60DEFBADB4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07754" y="1360800"/>
            <a:ext cx="5555999" cy="2003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500" b="1" i="0">
                <a:solidFill>
                  <a:srgbClr val="7CC2B3"/>
                </a:solidFill>
                <a:latin typeface="BR Hendrix Bold" pitchFamily="2" charset="77"/>
              </a:defRPr>
            </a:lvl1pPr>
            <a:lvl2pPr marL="0" indent="0">
              <a:spcBef>
                <a:spcPts val="2000"/>
              </a:spcBef>
              <a:buNone/>
              <a:defRPr sz="2000" b="1" i="0">
                <a:latin typeface="BR Hendrix Semi" pitchFamily="2" charset="77"/>
              </a:defRPr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fr-CA" dirty="0"/>
              <a:t>Titre 1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94D6C4-1A15-8D68-402C-326F4DDB8D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52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Page avec texte 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39EC8-C6A2-0554-BACE-F1E627482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2680"/>
            <a:ext cx="7426911" cy="51239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fr-CA"/>
              <a:t>Modifier le style du titre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145661-BFA7-592E-EED2-D26C47E3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7CC2B3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9341CA-8CE1-C955-2299-62A6E9613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E32F7652-97B3-05B9-3EAC-0B40AC9229D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0000" y="1360800"/>
            <a:ext cx="11328707" cy="2003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500" b="1" i="0">
                <a:solidFill>
                  <a:srgbClr val="7CC2B3"/>
                </a:solidFill>
                <a:latin typeface="BR Hendrix Bold" pitchFamily="2" charset="77"/>
              </a:defRPr>
            </a:lvl1pPr>
            <a:lvl2pPr marL="0" indent="0">
              <a:spcBef>
                <a:spcPts val="2000"/>
              </a:spcBef>
              <a:buNone/>
              <a:defRPr sz="2000" b="1" i="0">
                <a:latin typeface="BR Hendrix Semi" pitchFamily="2" charset="77"/>
              </a:defRPr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fr-CA" dirty="0"/>
              <a:t>Titre 1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69192B-9A62-46DE-A450-439875D3B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14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age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39EC8-C6A2-0554-BACE-F1E627482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2680"/>
            <a:ext cx="7426911" cy="51239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fr-CA"/>
              <a:t>Modifier le style du titre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145661-BFA7-592E-EED2-D26C47E3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7CC2B3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9341CA-8CE1-C955-2299-62A6E9613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E32F7652-97B3-05B9-3EAC-0B40AC9229D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0001" y="1360800"/>
            <a:ext cx="3803400" cy="2003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500" b="1" i="0">
                <a:solidFill>
                  <a:srgbClr val="7CC2B3"/>
                </a:solidFill>
                <a:latin typeface="BR Hendrix Bold" pitchFamily="2" charset="77"/>
              </a:defRPr>
            </a:lvl1pPr>
            <a:lvl2pPr marL="0" indent="0">
              <a:spcBef>
                <a:spcPts val="2000"/>
              </a:spcBef>
              <a:buNone/>
              <a:defRPr sz="2000" b="1" i="0">
                <a:latin typeface="BR Hendrix Semi" pitchFamily="2" charset="77"/>
              </a:defRPr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fr-CA" dirty="0"/>
              <a:t>Titre 1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94D6C4-1A15-8D68-402C-326F4DDB8D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9972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age avec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39EC8-C6A2-0554-BACE-F1E627482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2680"/>
            <a:ext cx="7426911" cy="51239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fr-CA"/>
              <a:t>Modifier le style du titre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145661-BFA7-592E-EED2-D26C47E3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241" y="6276454"/>
            <a:ext cx="1508466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500" b="1" i="0">
                <a:solidFill>
                  <a:srgbClr val="7CC2B3"/>
                </a:solidFill>
                <a:latin typeface="BR Hendrix Semi" pitchFamily="2" charset="77"/>
              </a:defRPr>
            </a:lvl1pPr>
          </a:lstStyle>
          <a:p>
            <a:fld id="{591AB657-D4AE-0F43-AD24-56FCDB321E0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9341CA-8CE1-C955-2299-62A6E9613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94D6C4-1A15-8D68-402C-326F4DDB8D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082732"/>
            <a:ext cx="2393278" cy="5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7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E0C4568-E3EB-BAE0-37BE-6C32B3797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30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7CC2B3"/>
          </a:solidFill>
          <a:latin typeface="BR Hendrix Bo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CC2B3"/>
        </a:buClr>
        <a:buFont typeface="Arial" panose="020B0604020202020204" pitchFamily="34" charset="0"/>
        <a:buChar char="•"/>
        <a:defRPr sz="2800" b="0" i="0" kern="1200">
          <a:solidFill>
            <a:srgbClr val="1D1D1A"/>
          </a:solidFill>
          <a:latin typeface="BR Hendrix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CC2B3"/>
        </a:buClr>
        <a:buFont typeface="Arial" panose="020B0604020202020204" pitchFamily="34" charset="0"/>
        <a:buChar char="•"/>
        <a:defRPr sz="2400" b="0" i="0" kern="1200">
          <a:solidFill>
            <a:srgbClr val="1D1D1A"/>
          </a:solidFill>
          <a:latin typeface="BR Hendrix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CC2B3"/>
        </a:buClr>
        <a:buFont typeface="Arial" panose="020B0604020202020204" pitchFamily="34" charset="0"/>
        <a:buChar char="•"/>
        <a:defRPr sz="2000" b="0" i="0" kern="1200">
          <a:solidFill>
            <a:srgbClr val="1D1D1A"/>
          </a:solidFill>
          <a:latin typeface="BR Hendrix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CC2B3"/>
        </a:buClr>
        <a:buFont typeface="Arial" panose="020B0604020202020204" pitchFamily="34" charset="0"/>
        <a:buChar char="•"/>
        <a:defRPr sz="1800" b="0" i="0" kern="1200">
          <a:solidFill>
            <a:srgbClr val="1D1D1A"/>
          </a:solidFill>
          <a:latin typeface="BR Hendrix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CC2B3"/>
        </a:buClr>
        <a:buFont typeface="Arial" panose="020B0604020202020204" pitchFamily="34" charset="0"/>
        <a:buChar char="•"/>
        <a:defRPr sz="1800" b="0" i="0" kern="1200">
          <a:solidFill>
            <a:srgbClr val="1D1D1A"/>
          </a:solidFill>
          <a:latin typeface="BR Hendrix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hyperlink" Target="https://drive.google.com/file/d/12qGFkfB9NYMAZpP8knCnbxe0hv9pTB7T/view" TargetMode="Externa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5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3686F76-F87F-1722-04D8-FCAD20545BD6}"/>
              </a:ext>
            </a:extLst>
          </p:cNvPr>
          <p:cNvSpPr>
            <a:spLocks noGrp="1"/>
          </p:cNvSpPr>
          <p:nvPr>
            <p:ph type="body" sz="quarter" idx="11"/>
            <p:custDataLst>
              <p:tags r:id="rId1"/>
            </p:custDataLst>
          </p:nvPr>
        </p:nvSpPr>
        <p:spPr>
          <a:xfrm>
            <a:off x="540000" y="4500980"/>
            <a:ext cx="3521637" cy="852256"/>
          </a:xfrm>
        </p:spPr>
        <p:txBody>
          <a:bodyPr>
            <a:normAutofit/>
          </a:bodyPr>
          <a:lstStyle/>
          <a:p>
            <a:r>
              <a:rPr lang="fr-FR" sz="1400" dirty="0">
                <a:latin typeface="BR Hendrix"/>
              </a:rPr>
              <a:t>Auteures:  Brigitte Blais, Chantal Ste-Marie, Pascale Vachon, Sandra Larouche</a:t>
            </a:r>
            <a:endParaRPr lang="fr-FR" sz="1400" dirty="0"/>
          </a:p>
          <a:p>
            <a:r>
              <a:rPr lang="fr-FR" sz="1400" dirty="0">
                <a:latin typeface="BR Hendrix"/>
              </a:rPr>
              <a:t>Date: 20 novembre 2025</a:t>
            </a:r>
            <a:endParaRPr lang="fr-FR" sz="14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C18CFE4-780E-D785-F13A-9EEA845CD1D2}"/>
              </a:ext>
            </a:extLst>
          </p:cNvPr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alibri"/>
                <a:ea typeface="Calibri"/>
                <a:cs typeface="Calibri"/>
              </a:rPr>
              <a:t>Favoriser</a:t>
            </a:r>
            <a:r>
              <a:rPr lang="en-US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alibri"/>
                <a:ea typeface="Calibri"/>
                <a:cs typeface="Calibri"/>
              </a:rPr>
              <a:t> le recours aux services </a:t>
            </a:r>
            <a:r>
              <a:rPr lang="en-US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alibri"/>
                <a:ea typeface="Calibri"/>
                <a:cs typeface="Calibri"/>
              </a:rPr>
              <a:t>d’employabilité</a:t>
            </a:r>
            <a:endParaRPr lang="en-US" sz="4000" dirty="0"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lang="en-US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alibri"/>
                <a:ea typeface="Calibri"/>
                <a:cs typeface="Calibri"/>
              </a:rPr>
              <a:t>par les Premières Nations et Inuit en </a:t>
            </a:r>
            <a:r>
              <a:rPr lang="en-US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alibri"/>
                <a:ea typeface="Calibri"/>
                <a:cs typeface="Calibri"/>
              </a:rPr>
              <a:t>Mauricie</a:t>
            </a:r>
            <a:endParaRPr lang="en-US" sz="4000" dirty="0"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Calibri"/>
              <a:cs typeface="Calibri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1435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879C3-38F3-2AB2-ED1A-B4466D5FD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58959597-7068-4A9B-1849-40E672138D2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7C57B166-7400-F965-B617-46770FA15736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7426911" cy="512398"/>
          </a:xfrm>
        </p:spPr>
        <p:txBody>
          <a:bodyPr lIns="0" tIns="0" rIns="0" bIns="0" anchor="t"/>
          <a:lstStyle/>
          <a:p>
            <a:r>
              <a:rPr lang="fr-FR" sz="3200" dirty="0">
                <a:solidFill>
                  <a:schemeClr val="tx1"/>
                </a:solidFill>
                <a:latin typeface="BR Hendrix"/>
              </a:rPr>
              <a:t>Introduction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BC5A0DE2-7B14-232C-E714-F753CD039D0C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0852679" cy="500290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CA" sz="2800" dirty="0">
                <a:solidFill>
                  <a:srgbClr val="5C9E90"/>
                </a:solidFill>
                <a:latin typeface="BR Hendrix"/>
              </a:rPr>
              <a:t>Contexte</a:t>
            </a:r>
          </a:p>
          <a:p>
            <a:endParaRPr lang="fr-CA" sz="1100" dirty="0">
              <a:latin typeface="BR Hendrix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Faible recours des Premières Nations aux services en </a:t>
            </a:r>
            <a:r>
              <a:rPr lang="en-US" sz="2400" b="0" dirty="0" err="1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employabilité</a:t>
            </a:r>
            <a:endParaRPr lang="en-US" sz="2400" b="0" dirty="0">
              <a:solidFill>
                <a:srgbClr val="000000"/>
              </a:solidFill>
              <a:latin typeface="BR Hendrix"/>
              <a:ea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Le personnel des services publics d’emploi sur le territoire de la Mauricie se sent peu outillé pour offrir des services à cette population</a:t>
            </a:r>
            <a:endParaRPr lang="en-US" sz="2400" b="0" dirty="0">
              <a:solidFill>
                <a:srgbClr val="000000"/>
              </a:solidFill>
              <a:latin typeface="BR Hendrix"/>
              <a:ea typeface="Calibri"/>
              <a:cs typeface="Calibri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Importance pour l’équité et l’efficacité des politiques publiques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Souhait d’exercer un leadership à notre portée</a:t>
            </a:r>
            <a:endParaRPr lang="en-US" sz="2400" b="0" dirty="0">
              <a:solidFill>
                <a:srgbClr val="000000"/>
              </a:solidFill>
              <a:latin typeface="BR Hendrix"/>
              <a:ea typeface="Calibri"/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fr-CA" sz="2000" b="0" dirty="0">
              <a:solidFill>
                <a:srgbClr val="000000"/>
              </a:solidFill>
              <a:latin typeface="BR Hendrix"/>
              <a:ea typeface="Calibri"/>
              <a:cs typeface="Calibri"/>
            </a:endParaRPr>
          </a:p>
          <a:p>
            <a:pPr marL="575945" indent="-457200">
              <a:buFont typeface="Arial" panose="020B0604020202020204" pitchFamily="34" charset="0"/>
              <a:buChar char="•"/>
            </a:pPr>
            <a:endParaRPr lang="fr-CA" b="0" dirty="0">
              <a:solidFill>
                <a:schemeClr val="tx1">
                  <a:lumMod val="75000"/>
                  <a:lumOff val="25000"/>
                </a:schemeClr>
              </a:solidFill>
              <a:latin typeface="BR Hendrix"/>
            </a:endParaRPr>
          </a:p>
          <a:p>
            <a:endParaRPr lang="fr-CA" dirty="0">
              <a:latin typeface="BR Hendrix"/>
            </a:endParaRPr>
          </a:p>
        </p:txBody>
      </p:sp>
    </p:spTree>
    <p:extLst>
      <p:ext uri="{BB962C8B-B14F-4D97-AF65-F5344CB8AC3E}">
        <p14:creationId xmlns:p14="http://schemas.microsoft.com/office/powerpoint/2010/main" val="4220524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4C1C4-2CE2-C368-D2DA-5663E179D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CD6914E3-4151-19F9-B0A7-83F71F548DC6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3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93D388C7-48F9-DDE0-B9A9-57D845DB009F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7426911" cy="512398"/>
          </a:xfrm>
        </p:spPr>
        <p:txBody>
          <a:bodyPr lIns="0" tIns="0" rIns="0" bIns="0" anchor="t"/>
          <a:lstStyle/>
          <a:p>
            <a:r>
              <a:rPr lang="fr-FR" sz="3200" dirty="0">
                <a:solidFill>
                  <a:schemeClr val="tx1"/>
                </a:solidFill>
                <a:latin typeface="BR Hendrix"/>
              </a:rPr>
              <a:t>Clientèle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1B8F3265-3FCE-8D7C-1B10-9B5B4CDA8EB4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0684728" cy="4068293"/>
          </a:xfrm>
        </p:spPr>
        <p:txBody>
          <a:bodyPr vert="horz" wrap="square" lIns="0" tIns="0" rIns="0" bIns="0" rtlCol="0" anchor="t">
            <a:spAutoFit/>
          </a:bodyPr>
          <a:lstStyle/>
          <a:p>
            <a:endParaRPr lang="fr-CA" sz="1100" dirty="0">
              <a:latin typeface="BR Hendrix"/>
            </a:endParaRPr>
          </a:p>
          <a:p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Territoire ciblé : les Attikameks de la Haute-Mauricie …</a:t>
            </a:r>
          </a:p>
          <a:p>
            <a:endParaRPr lang="fr-CA" sz="1800" b="0" dirty="0">
              <a:solidFill>
                <a:schemeClr val="tx1"/>
              </a:solidFill>
              <a:latin typeface="BR Hendrix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qu’ils vivent en communauté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ou en milieu urbain, à La Tuque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CA" sz="1800" b="0" dirty="0">
              <a:solidFill>
                <a:schemeClr val="tx1"/>
              </a:solidFill>
              <a:latin typeface="BR Hendrix" panose="00000500000000000000" pitchFamily="2" charset="0"/>
            </a:endParaRPr>
          </a:p>
          <a:p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Servis par le Bureau de Services Québec de La Tuque</a:t>
            </a: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fr-CA" sz="2000" b="0" dirty="0">
              <a:solidFill>
                <a:srgbClr val="000000"/>
              </a:solidFill>
              <a:latin typeface="BR Hendrix"/>
              <a:ea typeface="Calibri"/>
              <a:cs typeface="Calibri"/>
            </a:endParaRPr>
          </a:p>
          <a:p>
            <a:pPr marL="575945" indent="-457200">
              <a:buFont typeface="Arial" panose="020B0604020202020204" pitchFamily="34" charset="0"/>
              <a:buChar char="•"/>
            </a:pPr>
            <a:endParaRPr lang="fr-CA" b="0" dirty="0">
              <a:solidFill>
                <a:schemeClr val="tx1">
                  <a:lumMod val="75000"/>
                  <a:lumOff val="25000"/>
                </a:schemeClr>
              </a:solidFill>
              <a:latin typeface="BR Hendrix"/>
            </a:endParaRPr>
          </a:p>
          <a:p>
            <a:endParaRPr lang="fr-CA" dirty="0">
              <a:latin typeface="BR Hendrix"/>
            </a:endParaRPr>
          </a:p>
        </p:txBody>
      </p:sp>
    </p:spTree>
    <p:extLst>
      <p:ext uri="{BB962C8B-B14F-4D97-AF65-F5344CB8AC3E}">
        <p14:creationId xmlns:p14="http://schemas.microsoft.com/office/powerpoint/2010/main" val="224930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C9017-BA8D-FB45-6CF2-97F1818B3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4D2EDD2A-FE12-4A00-F987-61E2FC8D2D8B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4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46433AAD-A4EB-0386-A9E1-42BB112D19E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7426911" cy="512398"/>
          </a:xfrm>
        </p:spPr>
        <p:txBody>
          <a:bodyPr lIns="0" tIns="0" rIns="0" bIns="0" anchor="t"/>
          <a:lstStyle/>
          <a:p>
            <a:r>
              <a:rPr lang="fr-FR" sz="3200" dirty="0">
                <a:solidFill>
                  <a:schemeClr val="tx1"/>
                </a:solidFill>
                <a:latin typeface="BR Hendrix"/>
              </a:rPr>
              <a:t>Clientèle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48CBFD0F-A2C7-B2DB-1A32-6A04871BA3B4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1095274" cy="5056769"/>
          </a:xfrm>
        </p:spPr>
        <p:txBody>
          <a:bodyPr vert="horz" wrap="square" lIns="0" tIns="0" rIns="0" bIns="0" rtlCol="0" anchor="t">
            <a:spAutoFit/>
          </a:bodyPr>
          <a:lstStyle/>
          <a:p>
            <a:endParaRPr lang="fr-CA" sz="1100" dirty="0">
              <a:latin typeface="BR Hendrix"/>
            </a:endParaRPr>
          </a:p>
          <a:p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Portrait socio-démographique des autochtones à La Tuque</a:t>
            </a:r>
          </a:p>
          <a:p>
            <a:endParaRPr lang="fr-CA" sz="1000" b="0" dirty="0">
              <a:solidFill>
                <a:schemeClr val="tx1"/>
              </a:solidFill>
              <a:latin typeface="BR Hendrix" panose="00000500000000000000" pitchFamily="2" charset="0"/>
            </a:endParaRPr>
          </a:p>
          <a:p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Âge moyen : 30,7 ans (encore plus jeune dans les communautés!)</a:t>
            </a:r>
          </a:p>
          <a:p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			…par rapport à 48,5 ans pour les non-autochtones</a:t>
            </a:r>
          </a:p>
          <a:p>
            <a:endParaRPr lang="fr-CA" sz="1000" b="0" dirty="0">
              <a:solidFill>
                <a:schemeClr val="tx1"/>
              </a:solidFill>
              <a:latin typeface="BR Hendrix" panose="00000500000000000000" pitchFamily="2" charset="0"/>
            </a:endParaRPr>
          </a:p>
          <a:p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Diplomation chez les 25 à 64 ans : 57,8 % n’ont aucun diplôme</a:t>
            </a:r>
          </a:p>
          <a:p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			… par rapport à 16,7 % pour les non-autochtones</a:t>
            </a:r>
          </a:p>
          <a:p>
            <a:endParaRPr lang="fr-CA" sz="1000" b="0" dirty="0">
              <a:solidFill>
                <a:schemeClr val="tx1"/>
              </a:solidFill>
              <a:latin typeface="BR Hendrix" panose="00000500000000000000" pitchFamily="2" charset="0"/>
            </a:endParaRPr>
          </a:p>
          <a:p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Taux d’emploi chez les 25 à 64 ans : 54,2 % </a:t>
            </a:r>
          </a:p>
          <a:p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			… par rapport à 69,9 % pour les non-autochtones</a:t>
            </a:r>
            <a:endParaRPr lang="fr-CA" sz="2000" b="0" dirty="0">
              <a:solidFill>
                <a:srgbClr val="000000"/>
              </a:solidFill>
              <a:latin typeface="BR Hendrix"/>
              <a:ea typeface="Calibri"/>
              <a:cs typeface="Calibri"/>
            </a:endParaRPr>
          </a:p>
          <a:p>
            <a:r>
              <a:rPr lang="fr-CA" sz="1000" b="0" dirty="0">
                <a:solidFill>
                  <a:srgbClr val="FF0000"/>
                </a:solidFill>
                <a:latin typeface="BR Hendrix"/>
              </a:rPr>
              <a:t>* SOURCE : Le portrait du marché du travail des Premières Nations Atikamekw de La Tuque , Comité consultatif des  Premières Nations et des Inuit relatif au marché du travail</a:t>
            </a:r>
            <a:endParaRPr lang="fr-CA" sz="1000" b="0" dirty="0">
              <a:solidFill>
                <a:schemeClr val="tx1">
                  <a:lumMod val="75000"/>
                  <a:lumOff val="25000"/>
                </a:schemeClr>
              </a:solidFill>
              <a:latin typeface="BR Hendrix"/>
            </a:endParaRPr>
          </a:p>
          <a:p>
            <a:endParaRPr lang="fr-CA" dirty="0">
              <a:latin typeface="BR Hendrix"/>
            </a:endParaRPr>
          </a:p>
        </p:txBody>
      </p:sp>
    </p:spTree>
    <p:extLst>
      <p:ext uri="{BB962C8B-B14F-4D97-AF65-F5344CB8AC3E}">
        <p14:creationId xmlns:p14="http://schemas.microsoft.com/office/powerpoint/2010/main" val="3492148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F028-24C1-4811-FB86-43C455E7D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C083CA0E-738C-4856-07E5-8650178E99A2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5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DDD35AE7-2B85-A783-6992-9DA9B1A80408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10404808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Recours aux services d'employabilité… Cela implique :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6A682D5A-733C-C9D8-9FA7-C9B47744EDD5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9820241" cy="5037789"/>
          </a:xfrm>
        </p:spPr>
        <p:txBody>
          <a:bodyPr vert="horz" wrap="square" lIns="0" tIns="0" rIns="0" bIns="0" rtlCol="0" anchor="t">
            <a:spAutoFit/>
          </a:bodyPr>
          <a:lstStyle/>
          <a:p>
            <a:endParaRPr lang="fr-CA" sz="1100" dirty="0">
              <a:latin typeface="BR Hendrix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Dépôt d’une demande,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Évaluation de l’admissibilité (complémentarité avec le fédéral),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Entrevue d’évaluation portant sur 4 domaines :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	- choix professionnel;</a:t>
            </a:r>
            <a:endParaRPr lang="fr-CA" sz="2400" dirty="0">
              <a:solidFill>
                <a:schemeClr val="tx1"/>
              </a:solidFill>
              <a:latin typeface="BR Hendrix" panose="00000500000000000000" pitchFamily="2" charset="0"/>
            </a:endParaRP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	- acquisition de compétences; </a:t>
            </a:r>
            <a:endParaRPr lang="fr-CA" sz="2400" dirty="0">
              <a:solidFill>
                <a:schemeClr val="tx1"/>
              </a:solidFill>
              <a:latin typeface="BR Hendrix" panose="00000500000000000000" pitchFamily="2" charset="0"/>
            </a:endParaRP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	- recherche d’emploi; </a:t>
            </a:r>
            <a:endParaRPr lang="fr-CA" sz="2400" dirty="0">
              <a:solidFill>
                <a:schemeClr val="tx1"/>
              </a:solidFill>
              <a:latin typeface="BR Hendrix" panose="00000500000000000000" pitchFamily="2" charset="0"/>
            </a:endParaRP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	- insertion et maintien en emploi.</a:t>
            </a:r>
            <a:endParaRPr lang="fr-CA" sz="1800" b="0" dirty="0">
              <a:solidFill>
                <a:srgbClr val="000000"/>
              </a:solidFill>
              <a:latin typeface="BR Hendrix"/>
              <a:ea typeface="Calibri"/>
              <a:cs typeface="Calibri"/>
            </a:endParaRPr>
          </a:p>
          <a:p>
            <a:pPr marL="575945" indent="-457200">
              <a:buFont typeface="Arial" panose="020B0604020202020204" pitchFamily="34" charset="0"/>
              <a:buChar char="•"/>
            </a:pPr>
            <a:endParaRPr lang="fr-CA" b="0" dirty="0">
              <a:solidFill>
                <a:schemeClr val="tx1">
                  <a:lumMod val="75000"/>
                  <a:lumOff val="25000"/>
                </a:schemeClr>
              </a:solidFill>
              <a:latin typeface="BR Hendrix"/>
            </a:endParaRPr>
          </a:p>
          <a:p>
            <a:endParaRPr lang="fr-CA" dirty="0">
              <a:latin typeface="BR Hendrix"/>
            </a:endParaRPr>
          </a:p>
        </p:txBody>
      </p:sp>
    </p:spTree>
    <p:extLst>
      <p:ext uri="{BB962C8B-B14F-4D97-AF65-F5344CB8AC3E}">
        <p14:creationId xmlns:p14="http://schemas.microsoft.com/office/powerpoint/2010/main" val="2439101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10995-9E69-E602-3F32-6A8BA5752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354A2BAD-3A05-644C-3415-5DB7CD6E07A2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6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886F56E4-EB08-05C4-09CD-C396613E2B53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Constats et défis actuels liés au faible recours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08F32DD5-3A22-99C1-81C2-DFF20A872E06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0787364" cy="563692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CA" sz="2800" dirty="0">
                <a:solidFill>
                  <a:srgbClr val="5C9E90"/>
                </a:solidFill>
                <a:latin typeface="BR Hendrix"/>
              </a:rPr>
              <a:t>Revue de littérature</a:t>
            </a:r>
          </a:p>
          <a:p>
            <a:endParaRPr lang="fr-CA" sz="1100" dirty="0">
              <a:latin typeface="BR Hendrix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Le non-recours:  « toute personne ne recevant pas, </a:t>
            </a:r>
            <a:r>
              <a:rPr lang="fr-CA" sz="2400" b="0" dirty="0" err="1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quelqu’en</a:t>
            </a: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 soit la raison, un service auquel elle pourrait prétendre »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Différents niveaux de barrières:</a:t>
            </a:r>
          </a:p>
          <a:p>
            <a:pPr lvl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	- Freins administratifs,</a:t>
            </a:r>
          </a:p>
          <a:p>
            <a:pPr lvl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	- Barrières culturelles et sociales,</a:t>
            </a:r>
          </a:p>
          <a:p>
            <a:pPr lvl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	- Contraintes territoriales.</a:t>
            </a: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fr-CA" sz="2000" b="0" dirty="0">
              <a:solidFill>
                <a:srgbClr val="000000"/>
              </a:solidFill>
              <a:latin typeface="BR Hendrix"/>
              <a:ea typeface="Calibri"/>
              <a:cs typeface="Calibri"/>
            </a:endParaRPr>
          </a:p>
          <a:p>
            <a:pPr marL="575945" indent="-457200">
              <a:buFont typeface="Arial" panose="020B0604020202020204" pitchFamily="34" charset="0"/>
              <a:buChar char="•"/>
            </a:pPr>
            <a:endParaRPr lang="fr-CA" b="0" dirty="0">
              <a:solidFill>
                <a:schemeClr val="tx1">
                  <a:lumMod val="75000"/>
                  <a:lumOff val="25000"/>
                </a:schemeClr>
              </a:solidFill>
              <a:latin typeface="BR Hendrix"/>
            </a:endParaRPr>
          </a:p>
          <a:p>
            <a:endParaRPr lang="fr-CA" dirty="0">
              <a:latin typeface="BR Hendrix"/>
            </a:endParaRPr>
          </a:p>
        </p:txBody>
      </p:sp>
    </p:spTree>
    <p:extLst>
      <p:ext uri="{BB962C8B-B14F-4D97-AF65-F5344CB8AC3E}">
        <p14:creationId xmlns:p14="http://schemas.microsoft.com/office/powerpoint/2010/main" val="346637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E91E6-1BFE-5E77-53B4-6A6CB5A53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2CFFE6AB-B118-8BF6-33E5-8B042D0DB1DC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7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6AD42773-56F1-06ED-9BCB-A282614196A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Constats et défis actuels liés au faible recours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6BAA9825-BB3D-3860-6441-877DBD036BB0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9820241" cy="5156796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CA" sz="2800" dirty="0">
                <a:solidFill>
                  <a:srgbClr val="5C9E90"/>
                </a:solidFill>
                <a:latin typeface="BR Hendrix"/>
              </a:rPr>
              <a:t>Revue de littérature</a:t>
            </a:r>
          </a:p>
          <a:p>
            <a:endParaRPr lang="fr-CA" sz="1100" dirty="0">
              <a:latin typeface="BR Hendrix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Les grands constats:</a:t>
            </a: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	- Décalage entre l’offre de service standard et la réalité des PNI</a:t>
            </a: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	- Méfiance et marginalisation: un cercle vicieux d’exclusion</a:t>
            </a: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	- Non-recours comme forme de résistance</a:t>
            </a: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	- La co-construction: un principe de transformation</a:t>
            </a: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fr-CA" sz="2000" b="0" dirty="0">
              <a:solidFill>
                <a:srgbClr val="000000"/>
              </a:solidFill>
              <a:latin typeface="BR Hendrix"/>
              <a:ea typeface="Calibri"/>
              <a:cs typeface="Calibri"/>
            </a:endParaRPr>
          </a:p>
          <a:p>
            <a:pPr marL="575945" indent="-457200">
              <a:buFont typeface="Arial" panose="020B0604020202020204" pitchFamily="34" charset="0"/>
              <a:buChar char="•"/>
            </a:pPr>
            <a:endParaRPr lang="fr-CA" b="0" dirty="0">
              <a:solidFill>
                <a:schemeClr val="tx1">
                  <a:lumMod val="75000"/>
                  <a:lumOff val="25000"/>
                </a:schemeClr>
              </a:solidFill>
              <a:latin typeface="BR Hendrix"/>
            </a:endParaRPr>
          </a:p>
          <a:p>
            <a:endParaRPr lang="fr-CA" dirty="0">
              <a:latin typeface="BR Hendrix"/>
            </a:endParaRPr>
          </a:p>
        </p:txBody>
      </p:sp>
    </p:spTree>
    <p:extLst>
      <p:ext uri="{BB962C8B-B14F-4D97-AF65-F5344CB8AC3E}">
        <p14:creationId xmlns:p14="http://schemas.microsoft.com/office/powerpoint/2010/main" val="245238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B72D2-23A1-66D3-BF2B-DF1B2A074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9554E924-E908-6CFC-0B51-E58A6F3D454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8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B2EB1389-F135-14D3-60C2-3B8FA1E70B21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Constats et défis actuels liés au faible recours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FCA98B99-E104-DEC4-890F-D19931F576A6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9820241" cy="4787464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CA" sz="2800" dirty="0">
                <a:solidFill>
                  <a:srgbClr val="5C9E90"/>
                </a:solidFill>
                <a:latin typeface="BR Hendrix"/>
              </a:rPr>
              <a:t>Constats internes (Services Québec)</a:t>
            </a:r>
          </a:p>
          <a:p>
            <a:endParaRPr lang="fr-CA" sz="1100" dirty="0">
              <a:latin typeface="BR Hendrix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Continuité des services et fragilité du lien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Empreinte de l'histoire et des expériences vécues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Biais d'interprétation mutuelle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Freins administratifs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Complexité des programmes</a:t>
            </a:r>
            <a:endParaRPr lang="fr-CA" sz="2000" b="0" dirty="0">
              <a:solidFill>
                <a:srgbClr val="000000"/>
              </a:solidFill>
              <a:latin typeface="BR Hendrix"/>
              <a:ea typeface="Calibri"/>
              <a:cs typeface="Calibri"/>
            </a:endParaRPr>
          </a:p>
          <a:p>
            <a:pPr marL="575945" indent="-457200">
              <a:buFont typeface="Arial" panose="020B0604020202020204" pitchFamily="34" charset="0"/>
              <a:buChar char="•"/>
            </a:pPr>
            <a:endParaRPr lang="fr-CA" b="0" dirty="0">
              <a:solidFill>
                <a:schemeClr val="tx1">
                  <a:lumMod val="75000"/>
                  <a:lumOff val="25000"/>
                </a:schemeClr>
              </a:solidFill>
              <a:latin typeface="BR Hendrix"/>
            </a:endParaRPr>
          </a:p>
          <a:p>
            <a:endParaRPr lang="fr-CA" dirty="0">
              <a:latin typeface="BR Hendrix"/>
            </a:endParaRPr>
          </a:p>
        </p:txBody>
      </p:sp>
    </p:spTree>
    <p:extLst>
      <p:ext uri="{BB962C8B-B14F-4D97-AF65-F5344CB8AC3E}">
        <p14:creationId xmlns:p14="http://schemas.microsoft.com/office/powerpoint/2010/main" val="1041748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CF1A0-37A3-100C-0759-80754FEE9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DCC2A735-88C2-9E68-79F3-2ABBCA8D1B24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9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3515DF5C-DEFC-4ABA-E930-AA2BAD784C5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Constats et défis actuels liés au faible recours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4E59D41F-F393-2714-A61B-CD34614E5A76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40000" y="1360800"/>
            <a:ext cx="5422262" cy="5228611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CA" sz="2800" dirty="0">
                <a:solidFill>
                  <a:srgbClr val="5C9E90"/>
                </a:solidFill>
                <a:latin typeface="BR Hendrix"/>
              </a:rPr>
              <a:t>Constats des PNI</a:t>
            </a:r>
          </a:p>
          <a:p>
            <a:endParaRPr lang="fr-CA" sz="1100" dirty="0">
              <a:latin typeface="BR Hendrix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/>
              </a:rPr>
              <a:t>Absence de personnel autochtone</a:t>
            </a:r>
            <a:endParaRPr lang="en-US" sz="2400" b="0" dirty="0">
              <a:solidFill>
                <a:schemeClr val="tx1"/>
              </a:solidFill>
              <a:latin typeface="BR Hendrix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/>
              </a:rPr>
              <a:t>Rigidité des programmes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/>
              </a:rPr>
              <a:t>Circulation de l'information déficiente</a:t>
            </a:r>
            <a:endParaRPr lang="en-US" sz="2400" b="0" dirty="0">
              <a:solidFill>
                <a:srgbClr val="1C1D1A"/>
              </a:solidFill>
              <a:latin typeface="BR Hendrix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/>
              </a:rPr>
              <a:t>Manque d'adaptation et de flexibilité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/>
              </a:rPr>
              <a:t>Manque de formation sur la réalité des PNI</a:t>
            </a:r>
          </a:p>
          <a:p>
            <a:pPr marL="118745"/>
            <a:endParaRPr lang="fr-CA" b="0" dirty="0">
              <a:solidFill>
                <a:schemeClr val="tx1">
                  <a:lumMod val="75000"/>
                  <a:lumOff val="25000"/>
                </a:schemeClr>
              </a:solidFill>
              <a:latin typeface="BR Hendrix"/>
            </a:endParaRPr>
          </a:p>
          <a:p>
            <a:endParaRPr lang="fr-CA" dirty="0">
              <a:latin typeface="BR Hendrix"/>
            </a:endParaRPr>
          </a:p>
        </p:txBody>
      </p:sp>
      <p:sp>
        <p:nvSpPr>
          <p:cNvPr id="2" name="Espace réservé du contenu 5">
            <a:extLst>
              <a:ext uri="{FF2B5EF4-FFF2-40B4-BE49-F238E27FC236}">
                <a16:creationId xmlns:a16="http://schemas.microsoft.com/office/drawing/2014/main" id="{81576561-DFC0-75C9-417C-BFBDF9A28C9C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6229738" y="1279781"/>
            <a:ext cx="5422262" cy="32808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500" b="1" i="0" kern="1200">
                <a:solidFill>
                  <a:srgbClr val="7CC2B3"/>
                </a:solidFill>
                <a:latin typeface="BR Hendrix Bold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Clr>
                <a:srgbClr val="7CC2B3"/>
              </a:buClr>
              <a:buFont typeface="Arial" panose="020B0604020202020204" pitchFamily="34" charset="0"/>
              <a:buNone/>
              <a:defRPr sz="2000" b="1" i="0" kern="1200">
                <a:solidFill>
                  <a:srgbClr val="1D1D1A"/>
                </a:solidFill>
                <a:latin typeface="BR Hendrix Semi" pitchFamily="2" charset="77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7CC2B3"/>
              </a:buClr>
              <a:buFont typeface="Arial" panose="020B0604020202020204" pitchFamily="34" charset="0"/>
              <a:buNone/>
              <a:defRPr sz="1600" b="0" i="0" kern="1200">
                <a:solidFill>
                  <a:srgbClr val="1D1D1A"/>
                </a:solidFill>
                <a:latin typeface="BR Hendrix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CA" sz="1100" dirty="0">
              <a:latin typeface="BR Hendrix"/>
            </a:endParaRPr>
          </a:p>
          <a:p>
            <a:endParaRPr lang="fr-CA" sz="1100" dirty="0">
              <a:latin typeface="BR Hendrix"/>
            </a:endParaRPr>
          </a:p>
          <a:p>
            <a:endParaRPr lang="fr-CA" sz="1100" dirty="0">
              <a:latin typeface="BR Hendrix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/>
              </a:rPr>
              <a:t>Complexité des services</a:t>
            </a:r>
            <a:endParaRPr lang="fr-FR" sz="2400" b="0" dirty="0">
              <a:solidFill>
                <a:schemeClr val="tx1"/>
              </a:solidFill>
              <a:latin typeface="BR Hendrix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/>
              </a:rPr>
              <a:t>Peu de reconnaissance des compétences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/>
              </a:rPr>
              <a:t>Profil socio-économique distinct</a:t>
            </a:r>
            <a:endParaRPr lang="fr-CA" b="0" dirty="0">
              <a:solidFill>
                <a:schemeClr val="tx1">
                  <a:lumMod val="75000"/>
                  <a:lumOff val="25000"/>
                </a:schemeClr>
              </a:solidFill>
              <a:latin typeface="BR Hendrix"/>
            </a:endParaRPr>
          </a:p>
          <a:p>
            <a:endParaRPr lang="fr-CA" dirty="0">
              <a:latin typeface="BR Hendrix"/>
            </a:endParaRPr>
          </a:p>
        </p:txBody>
      </p:sp>
    </p:spTree>
    <p:extLst>
      <p:ext uri="{BB962C8B-B14F-4D97-AF65-F5344CB8AC3E}">
        <p14:creationId xmlns:p14="http://schemas.microsoft.com/office/powerpoint/2010/main" val="1659069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F49D1-04B9-2FCE-B473-870D1768D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FE9A0CD0-D623-3A4D-EF32-3CC35ED3CAC7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10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BE7F48C6-3B95-110D-5784-9B405C9B593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10404808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Constats généraux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87407D3A-7CBA-28AA-11A7-F4C39B5505EF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0684728" cy="4031873"/>
          </a:xfrm>
        </p:spPr>
        <p:txBody>
          <a:bodyPr vert="horz" wrap="square" lIns="0" tIns="0" rIns="0" bIns="0" rtlCol="0" anchor="t">
            <a:spAutoFit/>
          </a:bodyPr>
          <a:lstStyle/>
          <a:p>
            <a:endParaRPr lang="fr-CA" sz="1100" dirty="0">
              <a:latin typeface="BR Hendrix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Manque de pérennité pour les services offerts à la clientèle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Application inégale de la Loi sur la sécurisation culturelle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Barrières linguistiques et administratives pour les services gouvernementaux offerts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Coordination insuffisante entre les ministères et organismes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chemeClr val="tx1"/>
                </a:solidFill>
                <a:latin typeface="BR Hendrix" panose="00000500000000000000" pitchFamily="2" charset="0"/>
              </a:rPr>
              <a:t>Services gouvernementaux non intégrés </a:t>
            </a:r>
            <a:endParaRPr lang="fr-CA" b="0" dirty="0">
              <a:solidFill>
                <a:schemeClr val="tx1">
                  <a:lumMod val="75000"/>
                  <a:lumOff val="25000"/>
                </a:schemeClr>
              </a:solidFill>
              <a:latin typeface="BR Hendrix"/>
            </a:endParaRPr>
          </a:p>
          <a:p>
            <a:endParaRPr lang="fr-CA" dirty="0">
              <a:latin typeface="BR Hendrix"/>
            </a:endParaRPr>
          </a:p>
        </p:txBody>
      </p:sp>
    </p:spTree>
    <p:extLst>
      <p:ext uri="{BB962C8B-B14F-4D97-AF65-F5344CB8AC3E}">
        <p14:creationId xmlns:p14="http://schemas.microsoft.com/office/powerpoint/2010/main" val="72738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487F5-9C42-C9C9-BA1E-AD849FD71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38A5A99D-5628-0225-6F30-99579022CFFF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11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2BD6C393-FE77-D57A-01B7-DF89CE635D1E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Co-construction et pratiques inspirantes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F74F6BBD-AE6F-8306-5F8E-D51DE801755F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9820241" cy="3678956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CA" sz="2800" dirty="0">
                <a:solidFill>
                  <a:srgbClr val="5C9E90"/>
                </a:solidFill>
                <a:latin typeface="BR Hendrix"/>
              </a:rPr>
              <a:t>S'inspirer des pratiques exemplaires</a:t>
            </a:r>
          </a:p>
          <a:p>
            <a:endParaRPr lang="fr-CA" sz="1100" dirty="0">
              <a:latin typeface="BR Hendrix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Revenu Québec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Ministère de la Justice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Ministère de la Famille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Régie de l'assurance maladie du Québec</a:t>
            </a:r>
            <a:endParaRPr lang="fr-CA" b="0" dirty="0">
              <a:solidFill>
                <a:schemeClr val="tx1">
                  <a:lumMod val="75000"/>
                  <a:lumOff val="25000"/>
                </a:schemeClr>
              </a:solidFill>
              <a:latin typeface="BR Hendrix"/>
            </a:endParaRPr>
          </a:p>
          <a:p>
            <a:endParaRPr lang="fr-CA" dirty="0">
              <a:latin typeface="BR Hendrix"/>
            </a:endParaRPr>
          </a:p>
        </p:txBody>
      </p:sp>
    </p:spTree>
    <p:extLst>
      <p:ext uri="{BB962C8B-B14F-4D97-AF65-F5344CB8AC3E}">
        <p14:creationId xmlns:p14="http://schemas.microsoft.com/office/powerpoint/2010/main" val="997203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2248F-DA07-9CBA-0EF1-32AB0B019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613D18A2-17D7-234D-0E92-410E959853C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12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8CABB09B-022C-33C4-5127-3B40BEE3C2E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S'inspirer des réussites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9E099AF7-D7B9-3827-C6D0-90DD595C2406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0694058" cy="4617674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CA" sz="2800" dirty="0">
                <a:solidFill>
                  <a:srgbClr val="5C9E90"/>
                </a:solidFill>
                <a:latin typeface="BR Hendrix"/>
              </a:rPr>
              <a:t>Revenu Québec </a:t>
            </a:r>
          </a:p>
          <a:p>
            <a:endParaRPr lang="fr-CA" sz="100" dirty="0">
              <a:latin typeface="BR Hendrix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1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Direction dédiée aux services aux autochtones offrant tous les services fiscaux de manière intégrée.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1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Participation à des cliniques mobiles en collaboration avec d’autres ministères et organismes.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1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Représentant de Revenu Québec attitré « terrain » pour les communautés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1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Bénévoles formés pour accompagner la clientèle lorsque de nouvelles mesures sont mises en place (agents multiplicateurs).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1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Accès direct à la gestionnaire et conseillers par téléphone.</a:t>
            </a:r>
            <a:endParaRPr lang="fr-CA" sz="2100" b="0" dirty="0">
              <a:solidFill>
                <a:schemeClr val="tx1">
                  <a:lumMod val="75000"/>
                  <a:lumOff val="25000"/>
                </a:schemeClr>
              </a:solidFill>
              <a:latin typeface="BR Hendrix"/>
            </a:endParaRPr>
          </a:p>
          <a:p>
            <a:endParaRPr lang="fr-CA" dirty="0">
              <a:latin typeface="BR Hendrix"/>
            </a:endParaRPr>
          </a:p>
        </p:txBody>
      </p:sp>
    </p:spTree>
    <p:extLst>
      <p:ext uri="{BB962C8B-B14F-4D97-AF65-F5344CB8AC3E}">
        <p14:creationId xmlns:p14="http://schemas.microsoft.com/office/powerpoint/2010/main" val="1539399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D216D-0DE7-5DF8-65AE-DA12A6219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4E1B07D9-C5D1-6474-2F99-615F97984288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13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6AA433F2-B63A-25C6-C73B-E37D72F579E8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S'inspirer des réussites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4AB3E3D8-50B6-739D-2C36-410D4D01CBB9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0694058" cy="4974695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CA" sz="2800" dirty="0">
                <a:solidFill>
                  <a:srgbClr val="5C9E90"/>
                </a:solidFill>
                <a:latin typeface="BR Hendrix"/>
              </a:rPr>
              <a:t>Ministère de la Justice</a:t>
            </a:r>
          </a:p>
          <a:p>
            <a:endParaRPr lang="fr-CA" sz="100" dirty="0">
              <a:latin typeface="BR Hendrix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Conseillers parajudiciaires autochtones pour les accusés qui doivent comparaitre au Palais de justice de Montréal en chambre criminelle, pénale ou familiale.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Accompagnement global avant, pendant et après les audiences. Explications adaptées sur le déroulement des procédures et les conditions de liberté imposées.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Rédaction de rapports </a:t>
            </a:r>
            <a:r>
              <a:rPr lang="fr-CA" sz="2000" b="0" i="1" dirty="0" err="1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Gladue</a:t>
            </a: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Soutien émotionnel et culturel aux personnes accusées et à leur famille.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Les conseillers parajudiciaires travaillent de concert avec les partenaires : CAVAC, IVAC, SPVM, DPCP, organismes communautaires.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Les conseillers parajudiciaires sont accessibles par courriel, téléphone et Facebook.</a:t>
            </a:r>
          </a:p>
          <a:p>
            <a:endParaRPr lang="fr-CA" dirty="0">
              <a:latin typeface="BR Hendrix"/>
            </a:endParaRPr>
          </a:p>
        </p:txBody>
      </p:sp>
    </p:spTree>
    <p:extLst>
      <p:ext uri="{BB962C8B-B14F-4D97-AF65-F5344CB8AC3E}">
        <p14:creationId xmlns:p14="http://schemas.microsoft.com/office/powerpoint/2010/main" val="1877418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89E28-4376-0A2B-38F1-75A87089D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1764C271-0013-CCE2-2C97-4031F8F0C247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14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83F37554-C4E8-92E3-27D6-3C6654132DC4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S'inspirer des réussites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F5FC8B5F-88DD-2404-2841-73DFB2EA5739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0694058" cy="4067332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CA" sz="2800" dirty="0">
                <a:solidFill>
                  <a:srgbClr val="5C9E90"/>
                </a:solidFill>
                <a:latin typeface="BR Hendrix"/>
              </a:rPr>
              <a:t>Cour municipale de Montréal, programme PAJA </a:t>
            </a:r>
          </a:p>
          <a:p>
            <a:endParaRPr lang="fr-CA" sz="100" dirty="0">
              <a:latin typeface="BR Hendrix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Vise les personnes autochtones faisant l’objet d’accusations criminelles.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Solution de rechange à l’incarcération, centrée sur la guérison et la réparation.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Séances ouvertes par un aîné ou un conseiller parajudiciaire autochtone et cérémonie de purification (</a:t>
            </a:r>
            <a:r>
              <a:rPr lang="fr-CA" sz="2000" b="0" dirty="0" err="1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Smudge</a:t>
            </a: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).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Approche non </a:t>
            </a:r>
            <a:r>
              <a:rPr lang="fr-CA" sz="2000" b="0" dirty="0" err="1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confrontationnelle</a:t>
            </a: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Présence du CAVAC, du Service Côté Cour et d’intervenants communautaires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Les conseillers parajudiciaires ont le droit de parler en salle d’audience pour aider l’accusé à répondre aux questions adressées.</a:t>
            </a:r>
          </a:p>
        </p:txBody>
      </p:sp>
    </p:spTree>
    <p:extLst>
      <p:ext uri="{BB962C8B-B14F-4D97-AF65-F5344CB8AC3E}">
        <p14:creationId xmlns:p14="http://schemas.microsoft.com/office/powerpoint/2010/main" val="3939979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0D3DD-3D15-08F2-C005-38075465F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68BDAD59-003C-AD89-B518-977EF26E2B8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15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ABFDAB9F-CF13-489B-97FF-822C57E1B7B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Co-construction et pratiques inspirantes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F2C89496-9769-6389-34C8-B8AA24F43035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0694058" cy="3123034"/>
          </a:xfrm>
        </p:spPr>
        <p:txBody>
          <a:bodyPr vert="horz" wrap="square" lIns="0" tIns="0" rIns="0" bIns="0" rtlCol="0" anchor="t">
            <a:spAutoFit/>
          </a:bodyPr>
          <a:lstStyle/>
          <a:p>
            <a:endParaRPr lang="fr-CA" sz="100" dirty="0">
              <a:latin typeface="BR Hendrix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Apprentissages issus des pratiques exemplaires, un exemple de co-construction à la RAMQ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fr-CA" sz="2400" b="0" dirty="0">
              <a:solidFill>
                <a:srgbClr val="333333"/>
              </a:solidFill>
              <a:latin typeface="BR Hendrix"/>
              <a:ea typeface="Calibri"/>
              <a:cs typeface="Calibri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		Entrevue avec M. Patrice Cantin et Mme Pascale Vachon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fr-CA" sz="2400" b="0" dirty="0">
              <a:solidFill>
                <a:srgbClr val="333333"/>
              </a:solidFill>
              <a:latin typeface="BR Hendrix"/>
              <a:ea typeface="Calibri"/>
              <a:cs typeface="Calibri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24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Vidéo : </a:t>
            </a:r>
            <a:r>
              <a:rPr lang="fr-CA" sz="2400" dirty="0">
                <a:solidFill>
                  <a:srgbClr val="277D80"/>
                </a:solidFill>
                <a:latin typeface="BR Hendrix" panose="00000500000000000000" pitchFamily="2" charset="0"/>
                <a:hlinkClick r:id="rId7"/>
              </a:rPr>
              <a:t>Appel avec Patrice Cantin_2025-11-14.mp4 - Google Drive</a:t>
            </a:r>
            <a:endParaRPr lang="fr-CA" sz="2400" b="0" dirty="0">
              <a:solidFill>
                <a:srgbClr val="277D80"/>
              </a:solidFill>
              <a:latin typeface="BR Hendrix" panose="00000500000000000000" pitchFamily="2" charset="0"/>
              <a:ea typeface="Calibri"/>
              <a:cs typeface="Calibri"/>
            </a:endParaRPr>
          </a:p>
        </p:txBody>
      </p:sp>
      <p:cxnSp>
        <p:nvCxnSpPr>
          <p:cNvPr id="2" name="Connecteur : en angle 1">
            <a:extLst>
              <a:ext uri="{FF2B5EF4-FFF2-40B4-BE49-F238E27FC236}">
                <a16:creationId xmlns:a16="http://schemas.microsoft.com/office/drawing/2014/main" id="{7B21D5AA-75CF-E476-548B-182E116AC6A1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957943" y="2265395"/>
            <a:ext cx="914400" cy="914400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946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5B6B9-68DE-EAC1-135A-0A7878A5C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D5E9BBAA-4978-9E98-877D-D8F738B930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16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6F83D87C-7CDA-4C1D-ACDD-F5D5A5FCD2CF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Recommandations à Services Québec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AE9A6F94-543F-7BB8-498F-33028427F1E0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0694058" cy="4260846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CA" sz="2000" dirty="0">
                <a:latin typeface="BR Hendrix"/>
              </a:rPr>
              <a:t>Simplifier l’accès aux services :</a:t>
            </a:r>
          </a:p>
          <a:p>
            <a:pPr marL="864000" lvl="1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Allègement, adaptation de formulaires</a:t>
            </a:r>
          </a:p>
          <a:p>
            <a:pPr marL="864000" lvl="1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Accompagnement </a:t>
            </a:r>
          </a:p>
          <a:p>
            <a:pPr marL="864000" lvl="1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Agilité dans la prestation de services (ex. journée dédiée plutôt que rendez-vous à heure fixe)</a:t>
            </a:r>
          </a:p>
          <a:p>
            <a:pPr marL="514350" indent="-5143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CA" sz="2000" dirty="0">
                <a:latin typeface="BR Hendrix"/>
              </a:rPr>
              <a:t>Renforcer la proximité :</a:t>
            </a:r>
          </a:p>
          <a:p>
            <a:pPr marL="864000" lvl="1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Création d’équipes mobiles</a:t>
            </a:r>
          </a:p>
          <a:p>
            <a:pPr marL="864000" lvl="1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Recours à des agents multiplicateurs</a:t>
            </a:r>
          </a:p>
          <a:p>
            <a:pPr marL="864000" lvl="1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Contacts personnalisés (représentants désignés)</a:t>
            </a:r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CA" sz="2000" dirty="0">
                <a:latin typeface="BR Hendrix"/>
              </a:rPr>
              <a:t>Co-construire :</a:t>
            </a:r>
          </a:p>
          <a:p>
            <a:pPr marL="86400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Développement de projets communs </a:t>
            </a:r>
          </a:p>
          <a:p>
            <a:pPr marL="86400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Implication de représentants autochtones</a:t>
            </a:r>
          </a:p>
        </p:txBody>
      </p:sp>
    </p:spTree>
    <p:extLst>
      <p:ext uri="{BB962C8B-B14F-4D97-AF65-F5344CB8AC3E}">
        <p14:creationId xmlns:p14="http://schemas.microsoft.com/office/powerpoint/2010/main" val="1113354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985D5-28D6-7C43-AA9D-BA1B93246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EA658672-24AC-74A2-8340-2B238C75816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17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22A0C2D8-2675-E3B3-2B35-A3939014B581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Recommandations à Services Québec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23E619D9-02A8-D93C-2EC2-9C3917ABDA19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0694058" cy="2241832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fr-CA" sz="2000" dirty="0">
                <a:latin typeface="BR Hendrix"/>
              </a:rPr>
              <a:t>Renforcer les compétences culturelles et linguistiques du personnel :</a:t>
            </a:r>
          </a:p>
          <a:p>
            <a:pPr marL="864000" lvl="1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Poursuite de la sensibilisation du personnel sur la réalité autochtone </a:t>
            </a:r>
          </a:p>
          <a:p>
            <a:pPr marL="864000" lvl="1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Formation en « </a:t>
            </a:r>
            <a:r>
              <a:rPr lang="fr-CA" sz="1800" b="0" i="1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communication claire </a:t>
            </a: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»</a:t>
            </a:r>
          </a:p>
          <a:p>
            <a:pPr marL="864000" lvl="1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Implication de représentants autochtones</a:t>
            </a:r>
          </a:p>
          <a:p>
            <a:pPr marL="514350" indent="-5143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4"/>
            </a:pPr>
            <a:r>
              <a:rPr lang="fr-CA" sz="2000" dirty="0">
                <a:latin typeface="BR Hendrix"/>
              </a:rPr>
              <a:t>Explorer une approche communautaire :</a:t>
            </a:r>
          </a:p>
          <a:p>
            <a:pPr marL="864000" lvl="1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800" b="0" dirty="0">
                <a:solidFill>
                  <a:srgbClr val="333333"/>
                </a:solidFill>
                <a:latin typeface="BR Hendrix"/>
                <a:ea typeface="Calibri"/>
                <a:cs typeface="Calibri"/>
              </a:rPr>
              <a:t>Réflexions à faire en commun sur de nouvelles façons de faire?</a:t>
            </a:r>
          </a:p>
        </p:txBody>
      </p:sp>
    </p:spTree>
    <p:extLst>
      <p:ext uri="{BB962C8B-B14F-4D97-AF65-F5344CB8AC3E}">
        <p14:creationId xmlns:p14="http://schemas.microsoft.com/office/powerpoint/2010/main" val="1192751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5117E6A-4DCC-BB40-3B27-DB5CF389C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B657-D4AE-0F43-AD24-56FCDB321E0B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2687FE-4B76-3BBC-6361-9AFFE0A2FD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fr-CA" sz="2800" noProof="0" dirty="0">
                <a:solidFill>
                  <a:schemeClr val="bg1"/>
                </a:solidFill>
              </a:rPr>
              <a:t>« </a:t>
            </a:r>
            <a:r>
              <a:rPr lang="fr-CA" sz="2800" b="0" i="1" noProof="0" dirty="0">
                <a:solidFill>
                  <a:schemeClr val="bg1"/>
                </a:solidFill>
                <a:latin typeface="BR Hendrix"/>
                <a:ea typeface="Calibri"/>
                <a:cs typeface="Calibri"/>
              </a:rPr>
              <a:t>Qui peut, mieux que les communautésautochtones  elles-mêmes, agir comme éclaireur et diriger le canot?</a:t>
            </a:r>
            <a:r>
              <a:rPr lang="fr-CA" sz="2800" noProof="0" dirty="0">
                <a:solidFill>
                  <a:schemeClr val="bg1"/>
                </a:solidFill>
              </a:rPr>
              <a:t> »</a:t>
            </a:r>
            <a:r>
              <a:rPr lang="fr-CA" sz="2800" b="0" i="1" noProof="0" dirty="0">
                <a:solidFill>
                  <a:schemeClr val="bg1"/>
                </a:solidFill>
                <a:latin typeface="BR Hendrix"/>
                <a:ea typeface="Calibri"/>
                <a:cs typeface="Calibri"/>
              </a:rPr>
              <a:t> </a:t>
            </a:r>
          </a:p>
          <a:p>
            <a:pPr>
              <a:lnSpc>
                <a:spcPct val="100000"/>
              </a:lnSpc>
              <a:spcBef>
                <a:spcPct val="20000"/>
              </a:spcBef>
            </a:pPr>
            <a:endParaRPr lang="en-US" sz="2800" b="0" i="1" dirty="0">
              <a:solidFill>
                <a:schemeClr val="accent1">
                  <a:lumMod val="20000"/>
                  <a:lumOff val="80000"/>
                </a:schemeClr>
              </a:solidFill>
              <a:latin typeface="BR Hendrix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sz="2800" b="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R Hendrix"/>
                <a:ea typeface="Calibri"/>
                <a:cs typeface="Calibri"/>
              </a:rPr>
              <a:t>– Commission Viens</a:t>
            </a:r>
            <a:endParaRPr lang="en-US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627181EE-8D25-30AD-AC52-96C03E7B08B4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57200" y="384304"/>
            <a:ext cx="7427913" cy="512763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7CC2B3"/>
                </a:solidFill>
                <a:latin typeface="BR Hendrix Bold" pitchFamily="2" charset="77"/>
                <a:ea typeface="+mj-ea"/>
                <a:cs typeface="+mj-cs"/>
              </a:defRPr>
            </a:lvl1pPr>
          </a:lstStyle>
          <a:p>
            <a:r>
              <a:rPr lang="fr-CA" sz="5400" dirty="0">
                <a:latin typeface="BR Hendrix"/>
              </a:rPr>
              <a:t>Conclusion </a:t>
            </a:r>
          </a:p>
        </p:txBody>
      </p:sp>
    </p:spTree>
    <p:extLst>
      <p:ext uri="{BB962C8B-B14F-4D97-AF65-F5344CB8AC3E}">
        <p14:creationId xmlns:p14="http://schemas.microsoft.com/office/powerpoint/2010/main" val="2132042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B1E65-B567-BAD6-A20B-71517CDCD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417849A8-2652-2688-966A-424DCE2D0A36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19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62D5C6D3-5F4B-CA28-C03C-3D232E913D69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Annexes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15020964-F95E-79BC-5345-C9C5D7B3DFF8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0694058" cy="3077253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CA" sz="2800" dirty="0">
                <a:solidFill>
                  <a:srgbClr val="5C9E90"/>
                </a:solidFill>
                <a:latin typeface="BR Hendrix"/>
              </a:rPr>
              <a:t>Livrables</a:t>
            </a:r>
          </a:p>
          <a:p>
            <a:endParaRPr lang="fr-CA" sz="1100" b="0" dirty="0">
              <a:solidFill>
                <a:srgbClr val="333333"/>
              </a:solidFill>
              <a:latin typeface="BR Hendrix"/>
              <a:ea typeface="Calibri"/>
              <a:cs typeface="Calibri"/>
            </a:endParaRPr>
          </a:p>
          <a:p>
            <a:pPr marL="285750" indent="-28575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/>
              <a:buChar char="•"/>
            </a:pPr>
            <a:r>
              <a:rPr lang="fr-CA" sz="24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Recommandations à Services Québec</a:t>
            </a:r>
          </a:p>
          <a:p>
            <a:pPr marL="285750" indent="-28575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/>
              <a:buChar char="•"/>
            </a:pPr>
            <a:r>
              <a:rPr lang="fr-CA" sz="24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Revue de littérature</a:t>
            </a:r>
          </a:p>
          <a:p>
            <a:pPr marL="285750" indent="-28575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/>
              <a:buChar char="•"/>
            </a:pPr>
            <a:r>
              <a:rPr lang="fr-CA" sz="24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Présentation Powerpoint</a:t>
            </a:r>
          </a:p>
          <a:p>
            <a:endParaRPr lang="fr-CA" sz="1800" b="0" dirty="0">
              <a:solidFill>
                <a:srgbClr val="333333"/>
              </a:solidFill>
              <a:latin typeface="BR Hendrix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3310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04FA5-83EE-575E-0C5D-853194C71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2">
            <a:extLst>
              <a:ext uri="{FF2B5EF4-FFF2-40B4-BE49-F238E27FC236}">
                <a16:creationId xmlns:a16="http://schemas.microsoft.com/office/drawing/2014/main" id="{7A6EFDD6-BDFE-A5C8-9AEB-56B76094C477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0360241" y="6276454"/>
            <a:ext cx="1508466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91AB657-D4AE-0F43-AD24-56FCDB321E0B}" type="slidenum">
              <a:rPr lang="fr-FR" smtClean="0"/>
              <a:pPr>
                <a:spcAft>
                  <a:spcPts val="600"/>
                </a:spcAft>
              </a:pPr>
              <a:t>20</a:t>
            </a:fld>
            <a:endParaRPr lang="fr-FR"/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26BFCA9A-2FBF-BA2B-4C75-231CA4C4060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0000" y="542680"/>
            <a:ext cx="9891624" cy="512398"/>
          </a:xfrm>
        </p:spPr>
        <p:txBody>
          <a:bodyPr lIns="0" tIns="0" rIns="0" bIns="0" anchor="t"/>
          <a:lstStyle/>
          <a:p>
            <a:r>
              <a:rPr lang="fr-CA" sz="3200" dirty="0">
                <a:solidFill>
                  <a:schemeClr val="tx1"/>
                </a:solidFill>
                <a:latin typeface="BR Hendrix"/>
              </a:rPr>
              <a:t>Annexes</a:t>
            </a:r>
            <a:br>
              <a:rPr lang="fr-FR" dirty="0">
                <a:latin typeface="BR Hendrix Bold"/>
              </a:rPr>
            </a:br>
            <a:r>
              <a:rPr lang="fr-FR" dirty="0">
                <a:latin typeface="BR Hendrix Bold"/>
              </a:rPr>
              <a:t> </a:t>
            </a:r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4BC147EE-A773-688B-5938-32BD7CBB2B78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999" y="1360800"/>
            <a:ext cx="10694058" cy="4573560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CA" sz="2800" dirty="0">
                <a:solidFill>
                  <a:srgbClr val="5C9E90"/>
                </a:solidFill>
                <a:latin typeface="BR Hendrix"/>
              </a:rPr>
              <a:t>Références</a:t>
            </a:r>
            <a:endParaRPr lang="fr-CA" sz="1100" b="0" dirty="0">
              <a:solidFill>
                <a:srgbClr val="333333"/>
              </a:solidFill>
              <a:latin typeface="BR Hendrix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1300" dirty="0">
                <a:solidFill>
                  <a:schemeClr val="tx1"/>
                </a:solidFill>
                <a:latin typeface="BR Hendrix"/>
              </a:rPr>
              <a:t>Présentations 17 octobre  2025</a:t>
            </a:r>
            <a:r>
              <a:rPr lang="fr-CA" sz="1300" b="0" dirty="0">
                <a:solidFill>
                  <a:schemeClr val="tx1"/>
                </a:solidFill>
                <a:latin typeface="BR Hendrix"/>
              </a:rPr>
              <a:t> :  Leadership en contexte autochtone (Patrick Brunelle) et Diversité et inclusion (Jean-François Trudel)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1300" dirty="0">
                <a:solidFill>
                  <a:schemeClr val="tx1"/>
                </a:solidFill>
                <a:latin typeface="BR Hendrix"/>
              </a:rPr>
              <a:t>Entrevues</a:t>
            </a:r>
            <a:r>
              <a:rPr lang="fr-CA" sz="1300" b="0" dirty="0">
                <a:solidFill>
                  <a:schemeClr val="tx1"/>
                </a:solidFill>
                <a:latin typeface="BR Hendrix"/>
              </a:rPr>
              <a:t> :</a:t>
            </a:r>
          </a:p>
          <a:p>
            <a:pPr marL="360000" indent="-1714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har char="•"/>
            </a:pPr>
            <a:r>
              <a:rPr lang="fr-CA" sz="1300" b="0" dirty="0">
                <a:solidFill>
                  <a:schemeClr val="tx1"/>
                </a:solidFill>
                <a:latin typeface="BR Hendrix"/>
              </a:rPr>
              <a:t>Patrice Cantin  (Conseiller à la direction des politiques et de la lutte contre l’intimidation, ministère de la Famille)</a:t>
            </a:r>
          </a:p>
          <a:p>
            <a:pPr marL="360000" indent="-1714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har char="•"/>
            </a:pPr>
            <a:r>
              <a:rPr lang="fr-CA" sz="1300" b="0" dirty="0">
                <a:solidFill>
                  <a:schemeClr val="tx1"/>
                </a:solidFill>
                <a:latin typeface="BR Hendrix"/>
              </a:rPr>
              <a:t>Julie Richard, (Directrice des affaires autochtones à Revenu Québec et Mme </a:t>
            </a:r>
            <a:r>
              <a:rPr lang="fr-CA" sz="1300" b="0" dirty="0" err="1">
                <a:solidFill>
                  <a:schemeClr val="tx1"/>
                </a:solidFill>
                <a:latin typeface="BR Hendrix"/>
              </a:rPr>
              <a:t>Seharish-Noor.Khan</a:t>
            </a:r>
            <a:r>
              <a:rPr lang="fr-CA" sz="1300" b="0" dirty="0">
                <a:solidFill>
                  <a:schemeClr val="tx1"/>
                </a:solidFill>
                <a:latin typeface="BR Hendrix"/>
              </a:rPr>
              <a:t>, conseillère au sein de la même direction)</a:t>
            </a:r>
          </a:p>
          <a:p>
            <a:pPr marL="360000" indent="-1714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har char="•"/>
            </a:pPr>
            <a:r>
              <a:rPr lang="fr-CA" sz="1300" b="0" dirty="0">
                <a:solidFill>
                  <a:schemeClr val="tx1"/>
                </a:solidFill>
                <a:latin typeface="BR Hendrix"/>
              </a:rPr>
              <a:t>Sonya </a:t>
            </a:r>
            <a:r>
              <a:rPr lang="fr-CA" sz="1300" b="0" dirty="0" err="1">
                <a:solidFill>
                  <a:schemeClr val="tx1"/>
                </a:solidFill>
                <a:latin typeface="BR Hendrix"/>
              </a:rPr>
              <a:t>Gagnier</a:t>
            </a:r>
            <a:r>
              <a:rPr lang="fr-CA" sz="1300" b="0" dirty="0">
                <a:solidFill>
                  <a:schemeClr val="tx1"/>
                </a:solidFill>
                <a:latin typeface="BR Hendrix"/>
              </a:rPr>
              <a:t> ( Conseillère parajudiciaire aux Services autochtones du Québec)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1300" dirty="0">
                <a:solidFill>
                  <a:schemeClr val="tx1"/>
                </a:solidFill>
                <a:latin typeface="BR Hendrix"/>
              </a:rPr>
              <a:t>Revue de littérature</a:t>
            </a:r>
            <a:r>
              <a:rPr lang="fr-CA" sz="1300" b="0" dirty="0">
                <a:solidFill>
                  <a:schemeClr val="tx1"/>
                </a:solidFill>
                <a:latin typeface="BR Hendrix"/>
              </a:rPr>
              <a:t>: Sébastien Keiff, chargé de recherche et d'enseignement à l'ENAP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1300" dirty="0">
                <a:solidFill>
                  <a:schemeClr val="tx1"/>
                </a:solidFill>
                <a:latin typeface="BR Hendrix"/>
                <a:ea typeface="Calibri"/>
                <a:cs typeface="Calibri"/>
              </a:rPr>
              <a:t>Équipe de Services Québec</a:t>
            </a:r>
            <a:r>
              <a:rPr lang="fr-CA" sz="1300" b="0" dirty="0">
                <a:solidFill>
                  <a:schemeClr val="tx1"/>
                </a:solidFill>
                <a:latin typeface="BR Hendrix"/>
                <a:ea typeface="Calibri"/>
                <a:cs typeface="Calibri"/>
              </a:rPr>
              <a:t>:</a:t>
            </a:r>
          </a:p>
          <a:p>
            <a:pPr marL="360000" indent="-1714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300" b="0" dirty="0">
                <a:solidFill>
                  <a:schemeClr val="tx1"/>
                </a:solidFill>
                <a:latin typeface="BR Hendrix"/>
                <a:ea typeface="Calibri"/>
                <a:cs typeface="Calibri"/>
              </a:rPr>
              <a:t>Caroline Matteau : conseillère à la formation et au partenariat local, a également été chef d'équipe et conseillère aux entreprises</a:t>
            </a:r>
          </a:p>
          <a:p>
            <a:pPr marL="360000" indent="-1714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300" b="0" dirty="0">
                <a:solidFill>
                  <a:schemeClr val="tx1"/>
                </a:solidFill>
                <a:latin typeface="BR Hendrix"/>
                <a:ea typeface="Calibri"/>
                <a:cs typeface="Calibri"/>
              </a:rPr>
              <a:t>Geneviève Thériault : conseillère, responsable de la clientèle autochtone</a:t>
            </a:r>
          </a:p>
          <a:p>
            <a:pPr marL="360000" indent="-1714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300" b="0" dirty="0">
                <a:solidFill>
                  <a:schemeClr val="tx1"/>
                </a:solidFill>
                <a:latin typeface="BR Hendrix"/>
                <a:ea typeface="Calibri"/>
                <a:cs typeface="Calibri"/>
              </a:rPr>
              <a:t>Marie-Claude Massicotte : conseillère, soutien aux chefs d’équipe, intérim de gestion en ce moment</a:t>
            </a:r>
          </a:p>
          <a:p>
            <a:pPr marL="360000" indent="-1714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CA" sz="1300" b="0" dirty="0">
                <a:solidFill>
                  <a:schemeClr val="tx1"/>
                </a:solidFill>
                <a:latin typeface="BR Hendrix"/>
                <a:ea typeface="Calibri"/>
                <a:cs typeface="Calibri"/>
              </a:rPr>
              <a:t>Emy Lachance : agente d’aide à l'emploi,  a été spécialisée PNI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1300" dirty="0">
                <a:solidFill>
                  <a:schemeClr val="tx1"/>
                </a:solidFill>
                <a:latin typeface="BR Hendrix"/>
                <a:ea typeface="Calibri"/>
                <a:cs typeface="Calibri"/>
              </a:rPr>
              <a:t>Rencontre avec le Centre d'amitié autochtone de La Tuque : </a:t>
            </a:r>
            <a:r>
              <a:rPr lang="fr-CA" sz="1300" b="0" dirty="0">
                <a:solidFill>
                  <a:schemeClr val="tx1"/>
                </a:solidFill>
                <a:latin typeface="BR Hendrix"/>
                <a:ea typeface="Calibri"/>
                <a:cs typeface="Calibri"/>
              </a:rPr>
              <a:t>Laurianne </a:t>
            </a:r>
            <a:r>
              <a:rPr lang="fr-CA" sz="1300" b="0" dirty="0" err="1">
                <a:solidFill>
                  <a:schemeClr val="tx1"/>
                </a:solidFill>
                <a:latin typeface="BR Hendrix"/>
                <a:ea typeface="Calibri"/>
                <a:cs typeface="Calibri"/>
              </a:rPr>
              <a:t>Petiquay</a:t>
            </a:r>
            <a:r>
              <a:rPr lang="fr-CA" sz="1300" b="0" dirty="0">
                <a:solidFill>
                  <a:schemeClr val="tx1"/>
                </a:solidFill>
                <a:latin typeface="BR Hendrix"/>
                <a:ea typeface="Calibri"/>
                <a:cs typeface="Calibri"/>
              </a:rPr>
              <a:t>, directrice générale, et Kim Lesage, directrice des opérations</a:t>
            </a:r>
            <a:endParaRPr lang="fr-CA" sz="1300" cap="all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1300" dirty="0">
                <a:solidFill>
                  <a:schemeClr val="tx1"/>
                </a:solidFill>
                <a:latin typeface="BR Hendrix"/>
                <a:ea typeface="Calibri"/>
                <a:cs typeface="Calibri"/>
              </a:rPr>
              <a:t>Rapport de la Commission Viens</a:t>
            </a:r>
          </a:p>
        </p:txBody>
      </p:sp>
    </p:spTree>
    <p:extLst>
      <p:ext uri="{BB962C8B-B14F-4D97-AF65-F5344CB8AC3E}">
        <p14:creationId xmlns:p14="http://schemas.microsoft.com/office/powerpoint/2010/main" val="29697739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haire_2">
  <a:themeElements>
    <a:clrScheme name="Chaire">
      <a:dk1>
        <a:srgbClr val="1C1D1A"/>
      </a:dk1>
      <a:lt1>
        <a:srgbClr val="FEFFFF"/>
      </a:lt1>
      <a:dk2>
        <a:srgbClr val="7BC1B2"/>
      </a:dk2>
      <a:lt2>
        <a:srgbClr val="7BC1B2"/>
      </a:lt2>
      <a:accent1>
        <a:srgbClr val="7BC1B2"/>
      </a:accent1>
      <a:accent2>
        <a:srgbClr val="1C1D1A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haire_2" id="{E13AD3FE-2C17-A940-B465-2316DFAE7351}" vid="{FF1E162E-CB32-5746-8062-576B8D2FDEC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71267B2022B1479E232ECD33724504" ma:contentTypeVersion="12" ma:contentTypeDescription="Crée un document." ma:contentTypeScope="" ma:versionID="bb23343b9dbdbc0d564444ec1c1845c8">
  <xsd:schema xmlns:xsd="http://www.w3.org/2001/XMLSchema" xmlns:xs="http://www.w3.org/2001/XMLSchema" xmlns:p="http://schemas.microsoft.com/office/2006/metadata/properties" xmlns:ns2="5afbe23d-047c-49a7-a84e-47dd3b8d0a8e" xmlns:ns3="618647f4-62d1-4a6f-9505-9b4c16ad3f68" targetNamespace="http://schemas.microsoft.com/office/2006/metadata/properties" ma:root="true" ma:fieldsID="f7e5e24d37fe7cbdc7f93ca8eed96d8e" ns2:_="" ns3:_="">
    <xsd:import namespace="5afbe23d-047c-49a7-a84e-47dd3b8d0a8e"/>
    <xsd:import namespace="618647f4-62d1-4a6f-9505-9b4c16ad3f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fbe23d-047c-49a7-a84e-47dd3b8d0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ffb30e4b-6ea1-4e4c-b7dc-70430da378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8647f4-62d1-4a6f-9505-9b4c16ad3f6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af1d56e-5103-47ec-b212-8e06b9454ab2}" ma:internalName="TaxCatchAll" ma:showField="CatchAllData" ma:web="618647f4-62d1-4a6f-9505-9b4c16ad3f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18647f4-62d1-4a6f-9505-9b4c16ad3f68" xsi:nil="true"/>
    <lcf76f155ced4ddcb4097134ff3c332f xmlns="5afbe23d-047c-49a7-a84e-47dd3b8d0a8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C88034D-B448-46A7-9866-904FB3B7BE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fbe23d-047c-49a7-a84e-47dd3b8d0a8e"/>
    <ds:schemaRef ds:uri="618647f4-62d1-4a6f-9505-9b4c16ad3f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8BF6BFE-D715-4964-B74C-26A2FBA1D4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1A2E5B-1A24-4BE6-8E90-6CBCB82E319F}">
  <ds:schemaRefs>
    <ds:schemaRef ds:uri="http://schemas.microsoft.com/office/2006/metadata/properties"/>
    <ds:schemaRef ds:uri="http://schemas.microsoft.com/office/infopath/2007/PartnerControls"/>
    <ds:schemaRef ds:uri="618647f4-62d1-4a6f-9505-9b4c16ad3f68"/>
    <ds:schemaRef ds:uri="5afbe23d-047c-49a7-a84e-47dd3b8d0a8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Chaire_2</Template>
  <TotalTime>10273</TotalTime>
  <Words>1241</Words>
  <Application>Microsoft Office PowerPoint</Application>
  <PresentationFormat>Grand écran</PresentationFormat>
  <Paragraphs>212</Paragraphs>
  <Slides>20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9" baseType="lpstr">
      <vt:lpstr>Calibri</vt:lpstr>
      <vt:lpstr>BR Hendrix Medium</vt:lpstr>
      <vt:lpstr>BR Hendrix</vt:lpstr>
      <vt:lpstr>Aptos</vt:lpstr>
      <vt:lpstr>BR Hendrix Semi</vt:lpstr>
      <vt:lpstr>Arial</vt:lpstr>
      <vt:lpstr>BR Hendrix Bold</vt:lpstr>
      <vt:lpstr>BR Hendrix Light</vt:lpstr>
      <vt:lpstr>Chaire_2</vt:lpstr>
      <vt:lpstr>Favoriser le recours aux services d’employabilité par les Premières Nations et Inuit en Mauricie </vt:lpstr>
      <vt:lpstr>Introduction  </vt:lpstr>
      <vt:lpstr>Clientèle  </vt:lpstr>
      <vt:lpstr>Clientèle  </vt:lpstr>
      <vt:lpstr>Recours aux services d'employabilité… Cela implique :  </vt:lpstr>
      <vt:lpstr>Constats et défis actuels liés au faible recours  </vt:lpstr>
      <vt:lpstr>Constats et défis actuels liés au faible recours  </vt:lpstr>
      <vt:lpstr>Constats et défis actuels liés au faible recours  </vt:lpstr>
      <vt:lpstr>Constats et défis actuels liés au faible recours  </vt:lpstr>
      <vt:lpstr>Constats généraux  </vt:lpstr>
      <vt:lpstr>Co-construction et pratiques inspirantes  </vt:lpstr>
      <vt:lpstr>S'inspirer des réussites  </vt:lpstr>
      <vt:lpstr>S'inspirer des réussites  </vt:lpstr>
      <vt:lpstr>S'inspirer des réussites  </vt:lpstr>
      <vt:lpstr>Co-construction et pratiques inspirantes  </vt:lpstr>
      <vt:lpstr>Recommandations à Services Québec  </vt:lpstr>
      <vt:lpstr>Recommandations à Services Québec  </vt:lpstr>
      <vt:lpstr>Présentation PowerPoint</vt:lpstr>
      <vt:lpstr>Annexes  </vt:lpstr>
      <vt:lpstr>Annexes 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Bouchard</dc:creator>
  <cp:lastModifiedBy>Clusiau, Jacinthe</cp:lastModifiedBy>
  <cp:revision>1049</cp:revision>
  <dcterms:created xsi:type="dcterms:W3CDTF">2025-02-10T19:15:43Z</dcterms:created>
  <dcterms:modified xsi:type="dcterms:W3CDTF">2025-12-15T17:12:37Z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0x010100C071267B2022B1479E232ECD33724504</vt:lpwstr>
  </property>
</Properties>
</file>